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3"/>
  </p:notesMasterIdLst>
  <p:sldIdLst>
    <p:sldId id="551" r:id="rId2"/>
    <p:sldId id="494" r:id="rId3"/>
    <p:sldId id="453" r:id="rId4"/>
    <p:sldId id="499" r:id="rId5"/>
    <p:sldId id="500" r:id="rId6"/>
    <p:sldId id="578" r:id="rId7"/>
    <p:sldId id="579" r:id="rId8"/>
    <p:sldId id="559" r:id="rId9"/>
    <p:sldId id="562" r:id="rId10"/>
    <p:sldId id="574" r:id="rId11"/>
    <p:sldId id="573" r:id="rId12"/>
    <p:sldId id="575" r:id="rId13"/>
    <p:sldId id="565" r:id="rId14"/>
    <p:sldId id="566" r:id="rId15"/>
    <p:sldId id="567" r:id="rId16"/>
    <p:sldId id="556" r:id="rId17"/>
    <p:sldId id="564" r:id="rId18"/>
    <p:sldId id="572" r:id="rId19"/>
    <p:sldId id="569" r:id="rId20"/>
    <p:sldId id="571" r:id="rId21"/>
    <p:sldId id="580" r:id="rId22"/>
    <p:sldId id="584" r:id="rId23"/>
    <p:sldId id="581" r:id="rId24"/>
    <p:sldId id="582" r:id="rId25"/>
    <p:sldId id="586" r:id="rId26"/>
    <p:sldId id="585" r:id="rId27"/>
    <p:sldId id="312" r:id="rId28"/>
    <p:sldId id="583" r:id="rId29"/>
    <p:sldId id="516" r:id="rId30"/>
    <p:sldId id="588" r:id="rId31"/>
    <p:sldId id="561" r:id="rId32"/>
    <p:sldId id="587" r:id="rId33"/>
    <p:sldId id="466" r:id="rId34"/>
    <p:sldId id="467" r:id="rId35"/>
    <p:sldId id="542" r:id="rId36"/>
    <p:sldId id="470" r:id="rId37"/>
    <p:sldId id="549" r:id="rId38"/>
    <p:sldId id="501" r:id="rId39"/>
    <p:sldId id="473" r:id="rId40"/>
    <p:sldId id="510" r:id="rId41"/>
    <p:sldId id="513" r:id="rId42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44"/>
    </p:embeddedFont>
    <p:embeddedFont>
      <p:font typeface="Gabriola" pitchFamily="82" charset="0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pos="2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E8A"/>
    <a:srgbClr val="004F8A"/>
    <a:srgbClr val="FFFFFF"/>
    <a:srgbClr val="FBE5D6"/>
    <a:srgbClr val="335899"/>
    <a:srgbClr val="3F6AB7"/>
    <a:srgbClr val="7991CE"/>
    <a:srgbClr val="B3BEDF"/>
    <a:srgbClr val="0171C5"/>
    <a:srgbClr val="7E3A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90334"/>
  </p:normalViewPr>
  <p:slideViewPr>
    <p:cSldViewPr snapToGrid="0" showGuides="1">
      <p:cViewPr varScale="1">
        <p:scale>
          <a:sx n="108" d="100"/>
          <a:sy n="108" d="100"/>
        </p:scale>
        <p:origin x="848" y="184"/>
      </p:cViewPr>
      <p:guideLst>
        <p:guide orient="horz" pos="2137"/>
        <p:guide pos="28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3T07:18:55.978"/>
    </inkml:context>
    <inkml:brush xml:id="br0">
      <inkml:brushProperty name="width" value="0.025" units="cm"/>
      <inkml:brushProperty name="height" value="0.025" units="cm"/>
      <inkml:brushProperty name="color" value="#66CC00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48F5D-2958-9B4D-88FE-1AF97F5BF705}" type="datetimeFigureOut">
              <a:rPr lang="en-US" smtClean="0"/>
              <a:t>12/10/25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9E740F-C55F-E847-9EEF-2944BC0C33D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77D0D-80F3-F570-C174-5A5B46B5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DB31B-9A47-D6F8-C885-7A0483FD2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05F6EA-351E-C5F2-99CF-2813FAC92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D6117-EE12-4960-A898-5086ABFAC4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27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09DF5-413C-272A-4FA3-8CA22EBE8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5AEA6C-9B51-AC87-2EF9-98821CE6B0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D49CFF-29D5-EF71-B18A-6B42BE71D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F96CF-2434-A452-5A75-974A391AB9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8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91508-90DD-6AF9-99B1-3D348BB17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FBA995-139E-1555-CC99-48150024D6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FCE60-2668-6577-2614-1CAFD22F6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B5F46-68BD-5675-CA91-41A6055FB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8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E1B2D-22F1-E49A-B561-805345916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59E49-91D4-2CDC-112D-F9D90620E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425B6B-D71A-3BCA-7433-EF4A6936C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8E0D0-82AD-75BA-D4ED-55842DE04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56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23929-0159-B5E7-0133-B0BD04B8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F9F350-260B-59C4-6644-F67C8834B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E7936-DD5D-5084-8FD4-50F6F934D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92E4-6C08-F40E-88E0-AABB6A9B3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2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1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57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D26E-6CFE-8CAD-7622-A17E4D043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1B1727-C57C-605A-FAAA-678E82A5A8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12C9C4-3563-6968-A41F-00CEE1034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0E4F8-347D-7587-5E1F-F2CF16D0B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9E740F-C55F-E847-9EEF-2944BC0C33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6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B6B3B-54C9-8641-AB10-A7F71BC54624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0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6A38-0EBB-7145-B026-67F1F7D09EB5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0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F02D5-51A7-D14A-8819-CEC552161DCA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0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1514902" y="5501898"/>
            <a:ext cx="7629098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2286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0" y="5446524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57450" y="5943600"/>
            <a:ext cx="6686550" cy="548958"/>
          </a:xfrm>
        </p:spPr>
        <p:txBody>
          <a:bodyPr anchor="ctr">
            <a:noAutofit/>
          </a:bodyPr>
          <a:lstStyle>
            <a:lvl1pPr algn="l">
              <a:defRPr sz="3600" b="1">
                <a:solidFill>
                  <a:schemeClr val="bg1"/>
                </a:solidFill>
                <a:latin typeface="SimSun" pitchFamily="2" charset="-122"/>
                <a:ea typeface="SimSun" pitchFamily="2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7368" y="5627658"/>
            <a:ext cx="1078992" cy="1078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6"/>
          <p:cNvSpPr/>
          <p:nvPr userDrawn="1"/>
        </p:nvSpPr>
        <p:spPr>
          <a:xfrm>
            <a:off x="1514902" y="852505"/>
            <a:ext cx="7629098" cy="1284102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任意多边形 7"/>
          <p:cNvSpPr/>
          <p:nvPr userDrawn="1"/>
        </p:nvSpPr>
        <p:spPr>
          <a:xfrm>
            <a:off x="0" y="852505"/>
            <a:ext cx="2286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8"/>
          <p:cNvSpPr/>
          <p:nvPr userDrawn="1"/>
        </p:nvSpPr>
        <p:spPr>
          <a:xfrm>
            <a:off x="0" y="797131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9"/>
          <p:cNvSpPr/>
          <p:nvPr userDrawn="1"/>
        </p:nvSpPr>
        <p:spPr>
          <a:xfrm>
            <a:off x="0" y="2136607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797132"/>
            <a:ext cx="6858000" cy="1405982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1963" y="946498"/>
            <a:ext cx="1078992" cy="1078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6"/>
          <p:cNvSpPr/>
          <p:nvPr userDrawn="1"/>
        </p:nvSpPr>
        <p:spPr>
          <a:xfrm>
            <a:off x="1514902" y="852505"/>
            <a:ext cx="7629098" cy="1284102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任意多边形 7"/>
          <p:cNvSpPr/>
          <p:nvPr userDrawn="1"/>
        </p:nvSpPr>
        <p:spPr>
          <a:xfrm>
            <a:off x="0" y="852505"/>
            <a:ext cx="2286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8"/>
          <p:cNvSpPr/>
          <p:nvPr userDrawn="1"/>
        </p:nvSpPr>
        <p:spPr>
          <a:xfrm>
            <a:off x="0" y="797131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9"/>
          <p:cNvSpPr/>
          <p:nvPr userDrawn="1"/>
        </p:nvSpPr>
        <p:spPr>
          <a:xfrm>
            <a:off x="0" y="2136607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797132"/>
            <a:ext cx="6858000" cy="1405982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1093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6"/>
          <p:cNvSpPr/>
          <p:nvPr userDrawn="1"/>
        </p:nvSpPr>
        <p:spPr>
          <a:xfrm>
            <a:off x="1514902" y="1157306"/>
            <a:ext cx="7629098" cy="1284102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任意多边形 7"/>
          <p:cNvSpPr/>
          <p:nvPr userDrawn="1"/>
        </p:nvSpPr>
        <p:spPr>
          <a:xfrm>
            <a:off x="0" y="1157306"/>
            <a:ext cx="2286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8"/>
          <p:cNvSpPr/>
          <p:nvPr userDrawn="1"/>
        </p:nvSpPr>
        <p:spPr>
          <a:xfrm>
            <a:off x="0" y="1101932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9"/>
          <p:cNvSpPr/>
          <p:nvPr userDrawn="1"/>
        </p:nvSpPr>
        <p:spPr>
          <a:xfrm>
            <a:off x="0" y="2441408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101933"/>
            <a:ext cx="6858000" cy="1405982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25140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6"/>
          <p:cNvSpPr/>
          <p:nvPr userDrawn="1"/>
        </p:nvSpPr>
        <p:spPr>
          <a:xfrm>
            <a:off x="1514902" y="55374"/>
            <a:ext cx="7629098" cy="1284102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7" name="任意多边形 7"/>
          <p:cNvSpPr/>
          <p:nvPr userDrawn="1"/>
        </p:nvSpPr>
        <p:spPr>
          <a:xfrm>
            <a:off x="0" y="55374"/>
            <a:ext cx="2286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8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9"/>
          <p:cNvSpPr/>
          <p:nvPr userDrawn="1"/>
        </p:nvSpPr>
        <p:spPr>
          <a:xfrm>
            <a:off x="0" y="1339476"/>
            <a:ext cx="9144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"/>
            <a:ext cx="6858000" cy="1405982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1963" y="144465"/>
            <a:ext cx="1078992" cy="10789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7101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897501"/>
            <a:ext cx="7886700" cy="5019556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09360"/>
            <a:ext cx="2057400" cy="365125"/>
          </a:xfrm>
        </p:spPr>
        <p:txBody>
          <a:bodyPr/>
          <a:lstStyle/>
          <a:p>
            <a:fld id="{BDDF7797-B733-854B-862E-264836648878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09360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" y="238790"/>
            <a:ext cx="396350" cy="5300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5" y="6349002"/>
            <a:ext cx="396000" cy="396000"/>
          </a:xfrm>
          <a:prstGeom prst="rect">
            <a:avLst/>
          </a:prstGeom>
        </p:spPr>
      </p:pic>
      <p:pic>
        <p:nvPicPr>
          <p:cNvPr id="15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0800000">
            <a:off x="-2" y="6125732"/>
            <a:ext cx="1154229" cy="732418"/>
          </a:xfrm>
          <a:prstGeom prst="rect">
            <a:avLst/>
          </a:prstGeom>
        </p:spPr>
      </p:pic>
      <p:sp>
        <p:nvSpPr>
          <p:cNvPr id="17" name="矩形 11"/>
          <p:cNvSpPr/>
          <p:nvPr userDrawn="1"/>
        </p:nvSpPr>
        <p:spPr>
          <a:xfrm>
            <a:off x="-1" y="6053731"/>
            <a:ext cx="9144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8" name="矩形 13"/>
          <p:cNvSpPr/>
          <p:nvPr userDrawn="1"/>
        </p:nvSpPr>
        <p:spPr>
          <a:xfrm>
            <a:off x="-1" y="731520"/>
            <a:ext cx="9144000" cy="72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rgbClr val="004F8A">
                  <a:alpha val="50000"/>
                </a:srgbClr>
              </a:gs>
              <a:gs pos="83000">
                <a:srgbClr val="004F8A">
                  <a:alpha val="40000"/>
                </a:srgbClr>
              </a:gs>
              <a:gs pos="100000">
                <a:srgbClr val="004F8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989770" y="6125732"/>
            <a:ext cx="1154229" cy="7324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03720" y="630936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4" name="图片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824" y="6156819"/>
            <a:ext cx="598801" cy="598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FA63-C08E-5B4D-B5FC-9EAF833D4BC4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0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06C96-7976-9048-A2EE-71B95EB08C18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80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E95DE-105C-5648-BAC5-21A78107C206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480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56462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09360"/>
            <a:ext cx="2057400" cy="365125"/>
          </a:xfrm>
        </p:spPr>
        <p:txBody>
          <a:bodyPr/>
          <a:lstStyle/>
          <a:p>
            <a:fld id="{FB72D539-FA9A-3349-AD4B-8F757B2A0B2D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09360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2" y="6125732"/>
            <a:ext cx="1154229" cy="732418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1" y="6053731"/>
            <a:ext cx="9144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/>
          <p:cNvSpPr/>
          <p:nvPr userDrawn="1"/>
        </p:nvSpPr>
        <p:spPr>
          <a:xfrm>
            <a:off x="-1" y="731520"/>
            <a:ext cx="9144000" cy="72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rgbClr val="004F8A">
                  <a:alpha val="50000"/>
                </a:srgbClr>
              </a:gs>
              <a:gs pos="83000">
                <a:srgbClr val="004F8A">
                  <a:alpha val="40000"/>
                </a:srgbClr>
              </a:gs>
              <a:gs pos="100000">
                <a:srgbClr val="004F8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cxnSp>
        <p:nvCxnSpPr>
          <p:cNvPr id="13" name="Straight Connector 12"/>
          <p:cNvCxnSpPr/>
          <p:nvPr userDrawn="1"/>
        </p:nvCxnSpPr>
        <p:spPr>
          <a:xfrm flipV="1">
            <a:off x="4572000" y="6126724"/>
            <a:ext cx="0" cy="731276"/>
          </a:xfrm>
          <a:prstGeom prst="line">
            <a:avLst/>
          </a:prstGeom>
          <a:ln w="15875">
            <a:gradFill>
              <a:gsLst>
                <a:gs pos="0">
                  <a:schemeClr val="bg1"/>
                </a:gs>
                <a:gs pos="30000">
                  <a:srgbClr val="014E8A"/>
                </a:gs>
                <a:gs pos="70000">
                  <a:srgbClr val="014E8A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9770" y="6125732"/>
            <a:ext cx="1154229" cy="73241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903720" y="630936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6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824" y="6156819"/>
            <a:ext cx="598801" cy="598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09360"/>
            <a:ext cx="2057400" cy="365125"/>
          </a:xfrm>
        </p:spPr>
        <p:txBody>
          <a:bodyPr/>
          <a:lstStyle/>
          <a:p>
            <a:fld id="{ADED89EA-C69C-414B-AFE6-C3E11E08B190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09360"/>
            <a:ext cx="3086100" cy="36512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11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" y="6125731"/>
            <a:ext cx="1154229" cy="732418"/>
          </a:xfrm>
          <a:prstGeom prst="rect">
            <a:avLst/>
          </a:prstGeom>
        </p:spPr>
      </p:pic>
      <p:sp>
        <p:nvSpPr>
          <p:cNvPr id="13" name="矩形 11"/>
          <p:cNvSpPr/>
          <p:nvPr userDrawn="1"/>
        </p:nvSpPr>
        <p:spPr>
          <a:xfrm>
            <a:off x="-1" y="6053731"/>
            <a:ext cx="9144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4" name="矩形 13"/>
          <p:cNvSpPr/>
          <p:nvPr userDrawn="1"/>
        </p:nvSpPr>
        <p:spPr>
          <a:xfrm>
            <a:off x="-1" y="731520"/>
            <a:ext cx="9144000" cy="72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74000">
                <a:srgbClr val="004F8A">
                  <a:alpha val="50000"/>
                </a:srgbClr>
              </a:gs>
              <a:gs pos="83000">
                <a:srgbClr val="004F8A">
                  <a:alpha val="40000"/>
                </a:srgbClr>
              </a:gs>
              <a:gs pos="100000">
                <a:srgbClr val="004F8A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6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9770" y="6125732"/>
            <a:ext cx="1154229" cy="7324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03720" y="630936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824" y="6156819"/>
            <a:ext cx="598801" cy="598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04B00-00F4-594D-BF52-5DBAC42A18EC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80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B69B-F2EE-3746-A054-C2AF14369D7D}" type="datetime1">
              <a:rPr lang="en-US" altLang="zh-CN" smtClean="0"/>
              <a:t>12/10/25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9480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noProof="0" dirty="0"/>
              <a:t>单击此处编辑母版标题样式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  <a:endParaRPr lang="en-US" altLang="zh-CN" noProof="0" dirty="0"/>
          </a:p>
          <a:p>
            <a:pPr lvl="2"/>
            <a:r>
              <a:rPr lang="zh-CN" altLang="en-US" noProof="0" dirty="0"/>
              <a:t>第三级</a:t>
            </a:r>
            <a:endParaRPr lang="en-US" altLang="zh-CN" noProof="0" dirty="0"/>
          </a:p>
          <a:p>
            <a:pPr lvl="3"/>
            <a:r>
              <a:rPr lang="zh-CN" altLang="en-US" noProof="0" dirty="0"/>
              <a:t>第四级</a:t>
            </a:r>
            <a:endParaRPr lang="en-US" altLang="zh-CN" noProof="0" dirty="0"/>
          </a:p>
          <a:p>
            <a:pPr lvl="4"/>
            <a:r>
              <a:rPr lang="zh-CN" altLang="en-US" noProof="0" dirty="0"/>
              <a:t>第五级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EC9F1C5C-5F7D-4146-833D-3DE88171DF1A}" type="datetime1">
              <a:rPr lang="en-US" altLang="zh-CN" smtClean="0"/>
              <a:t>12/10/25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480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3" r:id="rId15"/>
    <p:sldLayoutId id="2147483662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SimSun" pitchFamily="2" charset="-122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SimSun" pitchFamily="2" charset="-122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SimSun" pitchFamily="2" charset="-122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SimSun" pitchFamily="2" charset="-122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SimSun" pitchFamily="2" charset="-122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SimSun" pitchFamily="2" charset="-122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customXml" Target="../ink/ink1.xml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7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17/06/relationships/model3d" Target="../media/model3d1.glb"/><Relationship Id="rId7" Type="http://schemas.openxmlformats.org/officeDocument/2006/relationships/image" Target="../media/image49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microsoft.com/office/2017/06/relationships/model3d" Target="../media/model3d2.glb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48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6" Type="http://schemas.microsoft.com/office/2017/06/relationships/model3d" Target="../media/model3d2.glb"/><Relationship Id="rId5" Type="http://schemas.openxmlformats.org/officeDocument/2006/relationships/image" Target="../media/image47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71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emf"/><Relationship Id="rId4" Type="http://schemas.openxmlformats.org/officeDocument/2006/relationships/image" Target="../media/image7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jpeg"/><Relationship Id="rId9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2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24.emf"/><Relationship Id="rId4" Type="http://schemas.openxmlformats.org/officeDocument/2006/relationships/image" Target="../media/image93.png"/><Relationship Id="rId9" Type="http://schemas.openxmlformats.org/officeDocument/2006/relationships/image" Target="../media/image9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image" Target="../media/image95.emf"/><Relationship Id="rId7" Type="http://schemas.openxmlformats.org/officeDocument/2006/relationships/image" Target="../media/image9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Relationship Id="rId9" Type="http://schemas.openxmlformats.org/officeDocument/2006/relationships/image" Target="../media/image10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emf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emf"/><Relationship Id="rId5" Type="http://schemas.openxmlformats.org/officeDocument/2006/relationships/image" Target="../media/image109.png"/><Relationship Id="rId4" Type="http://schemas.openxmlformats.org/officeDocument/2006/relationships/image" Target="../media/image10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04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03.png"/><Relationship Id="rId4" Type="http://schemas.openxmlformats.org/officeDocument/2006/relationships/image" Target="../media/image1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7" Type="http://schemas.openxmlformats.org/officeDocument/2006/relationships/image" Target="../media/image1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5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emf"/><Relationship Id="rId5" Type="http://schemas.openxmlformats.org/officeDocument/2006/relationships/image" Target="../media/image170.png"/><Relationship Id="rId10" Type="http://schemas.openxmlformats.org/officeDocument/2006/relationships/image" Target="../media/image29.emf"/><Relationship Id="rId4" Type="http://schemas.openxmlformats.org/officeDocument/2006/relationships/image" Target="../media/image24.emf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emf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71129-E5EA-F91E-55F4-208E04677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52"/>
          <a:stretch>
            <a:fillRect/>
          </a:stretch>
        </p:blipFill>
        <p:spPr>
          <a:xfrm>
            <a:off x="-3" y="2580305"/>
            <a:ext cx="9144001" cy="42776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302939-DDFB-37B0-6445-740AD195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334" y="797132"/>
            <a:ext cx="7219666" cy="140598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rPr>
              <a:t>Emulators for Open Quantum Systems</a:t>
            </a:r>
            <a:endParaRPr lang="en-CN" sz="3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C4C27B-67A6-5E0B-35F9-3409E1F7E158}"/>
              </a:ext>
            </a:extLst>
          </p:cNvPr>
          <p:cNvSpPr txBox="1"/>
          <p:nvPr/>
        </p:nvSpPr>
        <p:spPr>
          <a:xfrm>
            <a:off x="1355483" y="2358568"/>
            <a:ext cx="6433033" cy="227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2800" b="0" dirty="0" err="1">
                <a:solidFill>
                  <a:schemeClr val="tx1"/>
                </a:solidFill>
              </a:rPr>
              <a:t>Simin</a:t>
            </a:r>
            <a:r>
              <a:rPr lang="zh-CN" altLang="en-US" sz="2800" b="0" dirty="0">
                <a:solidFill>
                  <a:schemeClr val="tx1"/>
                </a:solidFill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</a:rPr>
              <a:t>Wang</a:t>
            </a:r>
            <a:r>
              <a:rPr lang="zh-CN" altLang="en-US" sz="2800" b="0" dirty="0">
                <a:solidFill>
                  <a:schemeClr val="tx1"/>
                </a:solidFill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</a:rPr>
              <a:t>(S.</a:t>
            </a:r>
            <a:r>
              <a:rPr lang="zh-CN" altLang="en-US" sz="2800" b="0" dirty="0">
                <a:solidFill>
                  <a:schemeClr val="tx1"/>
                </a:solidFill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</a:rPr>
              <a:t>M.</a:t>
            </a:r>
            <a:r>
              <a:rPr lang="zh-CN" altLang="en-US" sz="2800" b="0" dirty="0">
                <a:solidFill>
                  <a:schemeClr val="tx1"/>
                </a:solidFill>
              </a:rPr>
              <a:t> </a:t>
            </a:r>
            <a:r>
              <a:rPr lang="en-US" altLang="zh-CN" sz="2800" b="0" dirty="0">
                <a:solidFill>
                  <a:schemeClr val="tx1"/>
                </a:solidFill>
              </a:rPr>
              <a:t>Wang)</a:t>
            </a:r>
          </a:p>
          <a:p>
            <a:pPr algn="ctr"/>
            <a:endParaRPr lang="en-US" altLang="zh-CN" sz="800" b="0" dirty="0">
              <a:solidFill>
                <a:schemeClr val="tx1"/>
              </a:solidFill>
            </a:endParaRPr>
          </a:p>
          <a:p>
            <a:pPr algn="ctr"/>
            <a:r>
              <a:rPr lang="en-US" altLang="zh-CN" sz="2000" b="0" dirty="0">
                <a:solidFill>
                  <a:schemeClr val="tx1"/>
                </a:solidFill>
              </a:rPr>
              <a:t>Fudan</a:t>
            </a:r>
            <a:r>
              <a:rPr lang="zh-CN" altLang="en-US" sz="2000" b="0" dirty="0">
                <a:solidFill>
                  <a:schemeClr val="tx1"/>
                </a:solidFill>
              </a:rPr>
              <a:t> </a:t>
            </a:r>
            <a:r>
              <a:rPr lang="en-US" altLang="zh-CN" sz="2000" b="0" dirty="0">
                <a:solidFill>
                  <a:schemeClr val="tx1"/>
                </a:solidFill>
              </a:rPr>
              <a:t>University</a:t>
            </a:r>
          </a:p>
          <a:p>
            <a:pPr algn="ctr"/>
            <a:endParaRPr lang="en-US" sz="800" b="0" dirty="0">
              <a:solidFill>
                <a:schemeClr val="tx1"/>
              </a:solidFill>
            </a:endParaRPr>
          </a:p>
          <a:p>
            <a:pPr algn="ctr"/>
            <a:endParaRPr lang="en-US" sz="800" b="0" dirty="0">
              <a:solidFill>
                <a:schemeClr val="tx1"/>
              </a:solidFill>
            </a:endParaRPr>
          </a:p>
          <a:p>
            <a:pPr algn="ctr">
              <a:lnSpc>
                <a:spcPct val="125000"/>
              </a:lnSpc>
            </a:pPr>
            <a:r>
              <a:rPr lang="en-US" sz="1600" b="0" dirty="0">
                <a:solidFill>
                  <a:schemeClr val="tx1"/>
                </a:solidFill>
              </a:rPr>
              <a:t>Collaborators: R. Y. Cheng, Z. C. Xu, K. Godbey, X. L. Zhang, </a:t>
            </a:r>
          </a:p>
          <a:p>
            <a:pPr algn="ctr">
              <a:lnSpc>
                <a:spcPct val="125000"/>
              </a:lnSpc>
            </a:pPr>
            <a:r>
              <a:rPr lang="en-US" sz="1600" b="0" dirty="0">
                <a:solidFill>
                  <a:schemeClr val="tx1"/>
                </a:solidFill>
              </a:rPr>
              <a:t>W. </a:t>
            </a:r>
            <a:r>
              <a:rPr lang="en-US" sz="1600" b="0" dirty="0" err="1">
                <a:solidFill>
                  <a:schemeClr val="tx1"/>
                </a:solidFill>
              </a:rPr>
              <a:t>Nazarewicz</a:t>
            </a:r>
            <a:r>
              <a:rPr lang="en-US" sz="1600" b="0" dirty="0">
                <a:solidFill>
                  <a:schemeClr val="tx1"/>
                </a:solidFill>
              </a:rPr>
              <a:t>, </a:t>
            </a:r>
            <a:r>
              <a:rPr lang="en-US" sz="1600" b="0" dirty="0">
                <a:solidFill>
                  <a:schemeClr val="tx1"/>
                </a:solidFill>
                <a:sym typeface="+mn-ea"/>
              </a:rPr>
              <a:t>Y. G. Ma </a:t>
            </a:r>
            <a:r>
              <a:rPr lang="en-US" altLang="zh-CN" sz="1600" b="0" dirty="0">
                <a:solidFill>
                  <a:schemeClr val="tx1"/>
                </a:solidFill>
              </a:rPr>
              <a:t>…</a:t>
            </a:r>
            <a:endParaRPr lang="en-US" sz="1600" b="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B22E3-ABE6-E5D2-E56A-74DFFAF8A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8346" y="442369"/>
            <a:ext cx="2438903" cy="220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2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7D628-969A-5C85-F0A9-AEC5E8815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355E81-5557-1B8C-9EB0-CD342FAEA23B}"/>
              </a:ext>
            </a:extLst>
          </p:cNvPr>
          <p:cNvSpPr/>
          <p:nvPr/>
        </p:nvSpPr>
        <p:spPr>
          <a:xfrm>
            <a:off x="8433" y="3337232"/>
            <a:ext cx="691786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plane </a:t>
            </a:r>
          </a:p>
          <a:p>
            <a:pPr lvl="1">
              <a:spcBef>
                <a:spcPts val="1200"/>
              </a:spcBef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</a:t>
            </a:r>
          </a:p>
          <a:p>
            <a:pPr lvl="1">
              <a:spcBef>
                <a:spcPts val="1200"/>
              </a:spcBef>
              <a:buFont typeface="Courier New" charset="0"/>
              <a:buChar char="o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spcBef>
                <a:spcPts val="1200"/>
              </a:spcBef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3793FBF-7609-C818-B875-03534EA1D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Complex-augmented</a:t>
            </a:r>
            <a:r>
              <a:rPr lang="zh-CN" altLang="en-US" dirty="0"/>
              <a:t> </a:t>
            </a:r>
            <a:r>
              <a:rPr lang="en-US" altLang="zh-CN" dirty="0"/>
              <a:t>eigenvector continuation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5AC03B-CD89-8CCB-57D7-E02B90E7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098B1A7-6970-3BC8-105D-E41D5AF0E274}"/>
              </a:ext>
            </a:extLst>
          </p:cNvPr>
          <p:cNvSpPr txBox="1"/>
          <p:nvPr/>
        </p:nvSpPr>
        <p:spPr bwMode="auto">
          <a:xfrm>
            <a:off x="7157545" y="8513379"/>
            <a:ext cx="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kumimoji="1" lang="zh-CN" altLang="en-US" sz="1600" kern="0" dirty="0">
              <a:solidFill>
                <a:schemeClr val="tx1"/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01464E01-8A73-FBD6-38D5-CFD9CBB879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24" t="28707" r="8701" b="49984"/>
          <a:stretch>
            <a:fillRect/>
          </a:stretch>
        </p:blipFill>
        <p:spPr>
          <a:xfrm>
            <a:off x="-101600" y="902328"/>
            <a:ext cx="2843799" cy="2034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8A006-1799-E416-3C0F-D8C917D93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73" y="3975744"/>
            <a:ext cx="4241800" cy="25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CDCFBA-DE56-F69D-268D-3E432048E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673" y="4747904"/>
            <a:ext cx="3289300" cy="66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49D4A-5DB0-DC61-9961-6A43294D5365}"/>
                  </a:ext>
                </a:extLst>
              </p:cNvPr>
              <p:cNvSpPr txBox="1"/>
              <p:nvPr/>
            </p:nvSpPr>
            <p:spPr bwMode="auto">
              <a:xfrm>
                <a:off x="2906573" y="3303856"/>
                <a:ext cx="1710334" cy="419217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func>
                        <m:funcPr>
                          <m:ctrlPr>
                            <a:rPr lang="mr-IN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groupChr>
                            <m:groupChrPr>
                              <m:chr m:val="→"/>
                              <m:pos m:val="top"/>
                              <m:ctrlPr>
                                <a:rPr lang="is-IS" altLang="zh-CN" sz="1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is-I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→∞</m:t>
                              </m:r>
                            </m:e>
                          </m:groupChr>
                        </m:fName>
                        <m:e>
                          <m:sSup>
                            <m:s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  <m:t>𝑖𝑘𝑟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49D4A-5DB0-DC61-9961-6A43294D5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6573" y="3303856"/>
                <a:ext cx="1710334" cy="419217"/>
              </a:xfrm>
              <a:prstGeom prst="rect">
                <a:avLst/>
              </a:prstGeom>
              <a:blipFill>
                <a:blip r:embed="rId6"/>
                <a:stretch>
                  <a:fillRect r="-1471"/>
                </a:stretch>
              </a:blipFill>
              <a:ln w="9525">
                <a:solidFill>
                  <a:srgbClr val="C00000"/>
                </a:solidFill>
                <a:miter lim="8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32">
            <a:extLst>
              <a:ext uri="{FF2B5EF4-FFF2-40B4-BE49-F238E27FC236}">
                <a16:creationId xmlns:a16="http://schemas.microsoft.com/office/drawing/2014/main" id="{BA73A11C-DF3F-E9D4-1539-AE2998F3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24" t="50973" r="8701" b="28034"/>
          <a:stretch>
            <a:fillRect/>
          </a:stretch>
        </p:blipFill>
        <p:spPr>
          <a:xfrm>
            <a:off x="2584539" y="985697"/>
            <a:ext cx="2843799" cy="20047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C1A76C-09AC-7E65-973A-3E44ED1E5C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275" t="6936" r="49514" b="50519"/>
          <a:stretch>
            <a:fillRect/>
          </a:stretch>
        </p:blipFill>
        <p:spPr>
          <a:xfrm>
            <a:off x="5423798" y="844158"/>
            <a:ext cx="3720202" cy="46993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E7B5CD-1026-01B9-A8BC-BA3150368E61}"/>
              </a:ext>
            </a:extLst>
          </p:cNvPr>
          <p:cNvSpPr txBox="1"/>
          <p:nvPr/>
        </p:nvSpPr>
        <p:spPr>
          <a:xfrm>
            <a:off x="7161440" y="1729813"/>
            <a:ext cx="14105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3A5A4-4142-AF0D-3EE7-B2E8D5184619}"/>
              </a:ext>
            </a:extLst>
          </p:cNvPr>
          <p:cNvSpPr txBox="1"/>
          <p:nvPr/>
        </p:nvSpPr>
        <p:spPr>
          <a:xfrm>
            <a:off x="7159170" y="2926270"/>
            <a:ext cx="1410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CA-EC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51B854-616D-8118-4907-7955E8CDD870}"/>
              </a:ext>
            </a:extLst>
          </p:cNvPr>
          <p:cNvSpPr txBox="1"/>
          <p:nvPr/>
        </p:nvSpPr>
        <p:spPr>
          <a:xfrm>
            <a:off x="7159169" y="4323307"/>
            <a:ext cx="1410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CA-EC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F56FC9-FFDF-0663-50E8-7089A4B2A4E8}"/>
              </a:ext>
            </a:extLst>
          </p:cNvPr>
          <p:cNvSpPr txBox="1"/>
          <p:nvPr/>
        </p:nvSpPr>
        <p:spPr>
          <a:xfrm>
            <a:off x="1297827" y="2411650"/>
            <a:ext cx="1410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6FEB5-69DD-112E-DD63-5B89D7BE8573}"/>
              </a:ext>
            </a:extLst>
          </p:cNvPr>
          <p:cNvSpPr txBox="1"/>
          <p:nvPr/>
        </p:nvSpPr>
        <p:spPr>
          <a:xfrm>
            <a:off x="3987410" y="2409647"/>
            <a:ext cx="1410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Conjugated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7C8CF89A-8978-157D-23D1-2B22C1BC5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30" y="5580998"/>
            <a:ext cx="315599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Yapa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107, 064316 (2023)</a:t>
            </a: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B77C75AF-27F3-B2FE-07F6-E907907D2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9575" y="5580998"/>
            <a:ext cx="31317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Yapa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111, 064318 (2025)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1329F3B1-016B-B3E0-651A-D8608378873C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3B6C0C27-842E-1C84-EB21-4228488DFD36}"/>
              </a:ext>
            </a:extLst>
          </p:cNvPr>
          <p:cNvSpPr txBox="1"/>
          <p:nvPr/>
        </p:nvSpPr>
        <p:spPr>
          <a:xfrm>
            <a:off x="4687659" y="6198338"/>
            <a:ext cx="204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quantum systems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309563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2DB0E-75E5-0F62-7EEB-88B26EE9F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CD4640B-330B-8C5E-F167-D917787D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Emulator for response function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0CB683-2F7B-6B06-0952-B8D4BF27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" name="TextBox 46">
            <a:extLst>
              <a:ext uri="{FF2B5EF4-FFF2-40B4-BE49-F238E27FC236}">
                <a16:creationId xmlns:a16="http://schemas.microsoft.com/office/drawing/2014/main" id="{5889244B-31A8-5176-E598-7AA60F6C468A}"/>
              </a:ext>
            </a:extLst>
          </p:cNvPr>
          <p:cNvSpPr txBox="1"/>
          <p:nvPr/>
        </p:nvSpPr>
        <p:spPr>
          <a:xfrm>
            <a:off x="440160" y="924723"/>
            <a:ext cx="5736517" cy="2033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esponse function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eigen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(bound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states,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resonances,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continuum)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101">
                <a:extLst>
                  <a:ext uri="{FF2B5EF4-FFF2-40B4-BE49-F238E27FC236}">
                    <a16:creationId xmlns:a16="http://schemas.microsoft.com/office/drawing/2014/main" id="{D2A54330-A2E8-B832-D5B3-AE1DF95436D4}"/>
                  </a:ext>
                </a:extLst>
              </p14:cNvPr>
              <p14:cNvContentPartPr/>
              <p14:nvPr/>
            </p14:nvContentPartPr>
            <p14:xfrm>
              <a:off x="7754073" y="2324564"/>
              <a:ext cx="360" cy="360"/>
            </p14:xfrm>
          </p:contentPart>
        </mc:Choice>
        <mc:Fallback xmlns="">
          <p:pic>
            <p:nvPicPr>
              <p:cNvPr id="5" name="Ink 101">
                <a:extLst>
                  <a:ext uri="{FF2B5EF4-FFF2-40B4-BE49-F238E27FC236}">
                    <a16:creationId xmlns:a16="http://schemas.microsoft.com/office/drawing/2014/main" id="{D2A54330-A2E8-B832-D5B3-AE1DF95436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9753" y="2320244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06">
                <a:extLst>
                  <a:ext uri="{FF2B5EF4-FFF2-40B4-BE49-F238E27FC236}">
                    <a16:creationId xmlns:a16="http://schemas.microsoft.com/office/drawing/2014/main" id="{2759515B-E324-853D-C371-4D1F8BCC8431}"/>
                  </a:ext>
                </a:extLst>
              </p:cNvPr>
              <p:cNvSpPr txBox="1"/>
              <p:nvPr/>
            </p:nvSpPr>
            <p:spPr>
              <a:xfrm>
                <a:off x="5412658" y="878007"/>
                <a:ext cx="3548460" cy="4425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</a:t>
                </a:r>
                <a:r>
                  <a:rPr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energies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basis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</a:t>
                </a:r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subspace, obtaining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</a:t>
                </a:r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eigenvalues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eig</m:t>
                        </m:r>
                      </m:sup>
                    </m:sSubSup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acc>
                      <m:accPr>
                        <m:chr m:val="̃"/>
                        <m:ctrlPr>
                          <a:rPr lang="en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CN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eig</m:t>
                        </m:r>
                      </m:sup>
                    </m:sSubSup>
                  </m:oMath>
                </a14:m>
                <a:r>
                  <a:rPr lang="en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106">
                <a:extLst>
                  <a:ext uri="{FF2B5EF4-FFF2-40B4-BE49-F238E27FC236}">
                    <a16:creationId xmlns:a16="http://schemas.microsoft.com/office/drawing/2014/main" id="{2759515B-E324-853D-C371-4D1F8BCC8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658" y="878007"/>
                <a:ext cx="3548460" cy="4425122"/>
              </a:xfrm>
              <a:prstGeom prst="rect">
                <a:avLst/>
              </a:prstGeom>
              <a:blipFill>
                <a:blip r:embed="rId5"/>
                <a:stretch>
                  <a:fillRect l="-1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115">
            <a:extLst>
              <a:ext uri="{FF2B5EF4-FFF2-40B4-BE49-F238E27FC236}">
                <a16:creationId xmlns:a16="http://schemas.microsoft.com/office/drawing/2014/main" id="{B52AB2FE-F0F0-29AB-1741-D7B91F897D51}"/>
              </a:ext>
            </a:extLst>
          </p:cNvPr>
          <p:cNvCxnSpPr>
            <a:cxnSpLocks/>
          </p:cNvCxnSpPr>
          <p:nvPr/>
        </p:nvCxnSpPr>
        <p:spPr>
          <a:xfrm>
            <a:off x="736210" y="5531489"/>
            <a:ext cx="3404382" cy="0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Freeform 126">
            <a:extLst>
              <a:ext uri="{FF2B5EF4-FFF2-40B4-BE49-F238E27FC236}">
                <a16:creationId xmlns:a16="http://schemas.microsoft.com/office/drawing/2014/main" id="{5C06FD5D-4100-50AE-E1C4-060D6F701A73}"/>
              </a:ext>
            </a:extLst>
          </p:cNvPr>
          <p:cNvSpPr/>
          <p:nvPr/>
        </p:nvSpPr>
        <p:spPr>
          <a:xfrm>
            <a:off x="836933" y="3518708"/>
            <a:ext cx="1505339" cy="2012496"/>
          </a:xfrm>
          <a:custGeom>
            <a:avLst/>
            <a:gdLst>
              <a:gd name="connsiteX0" fmla="*/ 0 w 1505339"/>
              <a:gd name="connsiteY0" fmla="*/ 2009192 h 2012496"/>
              <a:gd name="connsiteX1" fmla="*/ 615821 w 1505339"/>
              <a:gd name="connsiteY1" fmla="*/ 1891004 h 2012496"/>
              <a:gd name="connsiteX2" fmla="*/ 1156996 w 1505339"/>
              <a:gd name="connsiteY2" fmla="*/ 1212980 h 2012496"/>
              <a:gd name="connsiteX3" fmla="*/ 1505339 w 1505339"/>
              <a:gd name="connsiteY3" fmla="*/ 0 h 201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5339" h="2012496">
                <a:moveTo>
                  <a:pt x="0" y="2009192"/>
                </a:moveTo>
                <a:cubicBezTo>
                  <a:pt x="211494" y="2016449"/>
                  <a:pt x="422988" y="2023706"/>
                  <a:pt x="615821" y="1891004"/>
                </a:cubicBezTo>
                <a:cubicBezTo>
                  <a:pt x="808654" y="1758302"/>
                  <a:pt x="1008743" y="1528147"/>
                  <a:pt x="1156996" y="1212980"/>
                </a:cubicBezTo>
                <a:cubicBezTo>
                  <a:pt x="1305249" y="897813"/>
                  <a:pt x="1428621" y="168988"/>
                  <a:pt x="1505339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Freeform 128">
            <a:extLst>
              <a:ext uri="{FF2B5EF4-FFF2-40B4-BE49-F238E27FC236}">
                <a16:creationId xmlns:a16="http://schemas.microsoft.com/office/drawing/2014/main" id="{1C6BD441-E2B7-2093-882E-41CE5EA94731}"/>
              </a:ext>
            </a:extLst>
          </p:cNvPr>
          <p:cNvSpPr/>
          <p:nvPr/>
        </p:nvSpPr>
        <p:spPr>
          <a:xfrm>
            <a:off x="2342846" y="3442089"/>
            <a:ext cx="1468016" cy="2089258"/>
          </a:xfrm>
          <a:custGeom>
            <a:avLst/>
            <a:gdLst>
              <a:gd name="connsiteX0" fmla="*/ 1468016 w 1468016"/>
              <a:gd name="connsiteY0" fmla="*/ 2085910 h 2089258"/>
              <a:gd name="connsiteX1" fmla="*/ 709126 w 1468016"/>
              <a:gd name="connsiteY1" fmla="*/ 1868196 h 2089258"/>
              <a:gd name="connsiteX2" fmla="*/ 317240 w 1468016"/>
              <a:gd name="connsiteY2" fmla="*/ 673877 h 2089258"/>
              <a:gd name="connsiteX3" fmla="*/ 161730 w 1468016"/>
              <a:gd name="connsiteY3" fmla="*/ 39396 h 2089258"/>
              <a:gd name="connsiteX4" fmla="*/ 0 w 1468016"/>
              <a:gd name="connsiteY4" fmla="*/ 76718 h 208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8016" h="2089258">
                <a:moveTo>
                  <a:pt x="1468016" y="2085910"/>
                </a:moveTo>
                <a:cubicBezTo>
                  <a:pt x="1184469" y="2094722"/>
                  <a:pt x="900922" y="2103535"/>
                  <a:pt x="709126" y="1868196"/>
                </a:cubicBezTo>
                <a:cubicBezTo>
                  <a:pt x="517330" y="1632857"/>
                  <a:pt x="408473" y="978677"/>
                  <a:pt x="317240" y="673877"/>
                </a:cubicBezTo>
                <a:cubicBezTo>
                  <a:pt x="226007" y="369077"/>
                  <a:pt x="214603" y="138922"/>
                  <a:pt x="161730" y="39396"/>
                </a:cubicBezTo>
                <a:cubicBezTo>
                  <a:pt x="108857" y="-60131"/>
                  <a:pt x="1037" y="58057"/>
                  <a:pt x="0" y="7671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31">
                <a:extLst>
                  <a:ext uri="{FF2B5EF4-FFF2-40B4-BE49-F238E27FC236}">
                    <a16:creationId xmlns:a16="http://schemas.microsoft.com/office/drawing/2014/main" id="{5D18EA40-EF0E-2CE7-138F-9EB5621D2560}"/>
                  </a:ext>
                </a:extLst>
              </p:cNvPr>
              <p:cNvSpPr txBox="1"/>
              <p:nvPr/>
            </p:nvSpPr>
            <p:spPr>
              <a:xfrm>
                <a:off x="3783038" y="5251325"/>
                <a:ext cx="6267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CN" i="1" dirty="0"/>
              </a:p>
            </p:txBody>
          </p:sp>
        </mc:Choice>
        <mc:Fallback xmlns="">
          <p:sp>
            <p:nvSpPr>
              <p:cNvPr id="13" name="TextBox 131">
                <a:extLst>
                  <a:ext uri="{FF2B5EF4-FFF2-40B4-BE49-F238E27FC236}">
                    <a16:creationId xmlns:a16="http://schemas.microsoft.com/office/drawing/2014/main" id="{5D18EA40-EF0E-2CE7-138F-9EB5621D2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038" y="5251325"/>
                <a:ext cx="6267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5-Point Star 132">
            <a:extLst>
              <a:ext uri="{FF2B5EF4-FFF2-40B4-BE49-F238E27FC236}">
                <a16:creationId xmlns:a16="http://schemas.microsoft.com/office/drawing/2014/main" id="{11B16E6E-5277-CD5B-C553-EBFC77B796C5}"/>
              </a:ext>
            </a:extLst>
          </p:cNvPr>
          <p:cNvSpPr/>
          <p:nvPr/>
        </p:nvSpPr>
        <p:spPr>
          <a:xfrm>
            <a:off x="1509215" y="5207522"/>
            <a:ext cx="160773" cy="183885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5-Point Star 133">
            <a:extLst>
              <a:ext uri="{FF2B5EF4-FFF2-40B4-BE49-F238E27FC236}">
                <a16:creationId xmlns:a16="http://schemas.microsoft.com/office/drawing/2014/main" id="{748179A0-8F4C-B062-B128-839EE07FBE9A}"/>
              </a:ext>
            </a:extLst>
          </p:cNvPr>
          <p:cNvSpPr/>
          <p:nvPr/>
        </p:nvSpPr>
        <p:spPr>
          <a:xfrm>
            <a:off x="1852343" y="4800294"/>
            <a:ext cx="160773" cy="183885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5-Point Star 134">
            <a:extLst>
              <a:ext uri="{FF2B5EF4-FFF2-40B4-BE49-F238E27FC236}">
                <a16:creationId xmlns:a16="http://schemas.microsoft.com/office/drawing/2014/main" id="{C2AD9878-142E-DEB4-F382-36B110F7C517}"/>
              </a:ext>
            </a:extLst>
          </p:cNvPr>
          <p:cNvSpPr/>
          <p:nvPr/>
        </p:nvSpPr>
        <p:spPr>
          <a:xfrm>
            <a:off x="2101400" y="4114544"/>
            <a:ext cx="160773" cy="183885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5-Point Star 135">
            <a:extLst>
              <a:ext uri="{FF2B5EF4-FFF2-40B4-BE49-F238E27FC236}">
                <a16:creationId xmlns:a16="http://schemas.microsoft.com/office/drawing/2014/main" id="{286CAB0A-48D9-4905-2B49-DC8EB16320E3}"/>
              </a:ext>
            </a:extLst>
          </p:cNvPr>
          <p:cNvSpPr/>
          <p:nvPr/>
        </p:nvSpPr>
        <p:spPr>
          <a:xfrm>
            <a:off x="2958307" y="5207521"/>
            <a:ext cx="160773" cy="183885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" name="5-Point Star 136">
            <a:extLst>
              <a:ext uri="{FF2B5EF4-FFF2-40B4-BE49-F238E27FC236}">
                <a16:creationId xmlns:a16="http://schemas.microsoft.com/office/drawing/2014/main" id="{E5C02942-DA99-3733-1A52-09F11447EF97}"/>
              </a:ext>
            </a:extLst>
          </p:cNvPr>
          <p:cNvSpPr/>
          <p:nvPr/>
        </p:nvSpPr>
        <p:spPr>
          <a:xfrm>
            <a:off x="2797534" y="4788067"/>
            <a:ext cx="160773" cy="183885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5-Point Star 137">
            <a:extLst>
              <a:ext uri="{FF2B5EF4-FFF2-40B4-BE49-F238E27FC236}">
                <a16:creationId xmlns:a16="http://schemas.microsoft.com/office/drawing/2014/main" id="{547CD55F-4C0E-4BD5-90C0-C5B84A9BE09C}"/>
              </a:ext>
            </a:extLst>
          </p:cNvPr>
          <p:cNvSpPr/>
          <p:nvPr/>
        </p:nvSpPr>
        <p:spPr>
          <a:xfrm>
            <a:off x="2570246" y="4026007"/>
            <a:ext cx="160773" cy="183885"/>
          </a:xfrm>
          <a:prstGeom prst="star5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5-Point Star 152">
            <a:extLst>
              <a:ext uri="{FF2B5EF4-FFF2-40B4-BE49-F238E27FC236}">
                <a16:creationId xmlns:a16="http://schemas.microsoft.com/office/drawing/2014/main" id="{A2817D2C-7251-60BF-5AFE-3E94602019C4}"/>
              </a:ext>
            </a:extLst>
          </p:cNvPr>
          <p:cNvSpPr/>
          <p:nvPr/>
        </p:nvSpPr>
        <p:spPr>
          <a:xfrm>
            <a:off x="2358014" y="3349692"/>
            <a:ext cx="160773" cy="183885"/>
          </a:xfrm>
          <a:prstGeom prst="star5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1" name="TextBox 153">
            <a:extLst>
              <a:ext uri="{FF2B5EF4-FFF2-40B4-BE49-F238E27FC236}">
                <a16:creationId xmlns:a16="http://schemas.microsoft.com/office/drawing/2014/main" id="{A3AB30FA-B1CC-BAC1-6771-426ADB54562D}"/>
              </a:ext>
            </a:extLst>
          </p:cNvPr>
          <p:cNvSpPr txBox="1"/>
          <p:nvPr/>
        </p:nvSpPr>
        <p:spPr>
          <a:xfrm>
            <a:off x="1673143" y="3262628"/>
            <a:ext cx="669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Gabriola" pitchFamily="82" charset="0"/>
                <a:cs typeface="Times New Roman" panose="02020603050405020304" pitchFamily="18" charset="0"/>
              </a:rPr>
              <a:t>p</a:t>
            </a:r>
            <a:r>
              <a:rPr lang="en-CN" dirty="0">
                <a:latin typeface="Gabriola" pitchFamily="82" charset="0"/>
                <a:cs typeface="Times New Roman" panose="02020603050405020304" pitchFamily="18" charset="0"/>
              </a:rPr>
              <a:t>ole</a:t>
            </a:r>
          </a:p>
        </p:txBody>
      </p:sp>
      <p:sp>
        <p:nvSpPr>
          <p:cNvPr id="22" name="Freeform 172">
            <a:extLst>
              <a:ext uri="{FF2B5EF4-FFF2-40B4-BE49-F238E27FC236}">
                <a16:creationId xmlns:a16="http://schemas.microsoft.com/office/drawing/2014/main" id="{8849483D-AED6-5AA2-C272-AF02165DCB06}"/>
              </a:ext>
            </a:extLst>
          </p:cNvPr>
          <p:cNvSpPr/>
          <p:nvPr/>
        </p:nvSpPr>
        <p:spPr>
          <a:xfrm>
            <a:off x="1667259" y="4345711"/>
            <a:ext cx="669416" cy="1129508"/>
          </a:xfrm>
          <a:custGeom>
            <a:avLst/>
            <a:gdLst>
              <a:gd name="connsiteX0" fmla="*/ 0 w 627018"/>
              <a:gd name="connsiteY0" fmla="*/ 1158240 h 1158240"/>
              <a:gd name="connsiteX1" fmla="*/ 296092 w 627018"/>
              <a:gd name="connsiteY1" fmla="*/ 801189 h 1158240"/>
              <a:gd name="connsiteX2" fmla="*/ 627018 w 627018"/>
              <a:gd name="connsiteY2" fmla="*/ 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7018" h="1158240">
                <a:moveTo>
                  <a:pt x="0" y="1158240"/>
                </a:moveTo>
                <a:cubicBezTo>
                  <a:pt x="95794" y="1076234"/>
                  <a:pt x="191589" y="994229"/>
                  <a:pt x="296092" y="801189"/>
                </a:cubicBezTo>
                <a:cubicBezTo>
                  <a:pt x="400595" y="608149"/>
                  <a:pt x="573315" y="140789"/>
                  <a:pt x="627018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Freeform 173">
            <a:extLst>
              <a:ext uri="{FF2B5EF4-FFF2-40B4-BE49-F238E27FC236}">
                <a16:creationId xmlns:a16="http://schemas.microsoft.com/office/drawing/2014/main" id="{C51B4140-6169-8E96-3E3A-996BC05E7349}"/>
              </a:ext>
            </a:extLst>
          </p:cNvPr>
          <p:cNvSpPr/>
          <p:nvPr/>
        </p:nvSpPr>
        <p:spPr>
          <a:xfrm>
            <a:off x="2519804" y="4155050"/>
            <a:ext cx="513818" cy="1323702"/>
          </a:xfrm>
          <a:custGeom>
            <a:avLst/>
            <a:gdLst>
              <a:gd name="connsiteX0" fmla="*/ 513818 w 513818"/>
              <a:gd name="connsiteY0" fmla="*/ 1323702 h 1323702"/>
              <a:gd name="connsiteX1" fmla="*/ 209018 w 513818"/>
              <a:gd name="connsiteY1" fmla="*/ 923108 h 1323702"/>
              <a:gd name="connsiteX2" fmla="*/ 12 w 513818"/>
              <a:gd name="connsiteY2" fmla="*/ 0 h 132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3818" h="1323702">
                <a:moveTo>
                  <a:pt x="513818" y="1323702"/>
                </a:moveTo>
                <a:cubicBezTo>
                  <a:pt x="404235" y="1233713"/>
                  <a:pt x="294652" y="1143725"/>
                  <a:pt x="209018" y="923108"/>
                </a:cubicBezTo>
                <a:cubicBezTo>
                  <a:pt x="123384" y="702491"/>
                  <a:pt x="-1440" y="164011"/>
                  <a:pt x="12" y="0"/>
                </a:cubicBezTo>
              </a:path>
            </a:pathLst>
          </a:custGeom>
          <a:noFill/>
          <a:ln w="9525">
            <a:solidFill>
              <a:srgbClr val="C00000"/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" name="Straight Connector 178">
            <a:extLst>
              <a:ext uri="{FF2B5EF4-FFF2-40B4-BE49-F238E27FC236}">
                <a16:creationId xmlns:a16="http://schemas.microsoft.com/office/drawing/2014/main" id="{CB1ED31D-220A-A8F9-B07A-527C0826B5FB}"/>
              </a:ext>
            </a:extLst>
          </p:cNvPr>
          <p:cNvCxnSpPr>
            <a:cxnSpLocks/>
          </p:cNvCxnSpPr>
          <p:nvPr/>
        </p:nvCxnSpPr>
        <p:spPr>
          <a:xfrm>
            <a:off x="2438400" y="3126233"/>
            <a:ext cx="0" cy="2657319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79">
            <a:extLst>
              <a:ext uri="{FF2B5EF4-FFF2-40B4-BE49-F238E27FC236}">
                <a16:creationId xmlns:a16="http://schemas.microsoft.com/office/drawing/2014/main" id="{1878E9DD-60EE-53B9-235E-D32ACB43AC01}"/>
              </a:ext>
            </a:extLst>
          </p:cNvPr>
          <p:cNvSpPr txBox="1"/>
          <p:nvPr/>
        </p:nvSpPr>
        <p:spPr>
          <a:xfrm>
            <a:off x="933973" y="403300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briola" pitchFamily="82" charset="0"/>
              </a:rPr>
              <a:t>t</a:t>
            </a:r>
            <a:r>
              <a:rPr lang="en-CN" dirty="0">
                <a:latin typeface="Gabriola" pitchFamily="82" charset="0"/>
              </a:rPr>
              <a:t>raining point</a:t>
            </a:r>
          </a:p>
        </p:txBody>
      </p:sp>
      <p:pic>
        <p:nvPicPr>
          <p:cNvPr id="26" name="Picture 182">
            <a:extLst>
              <a:ext uri="{FF2B5EF4-FFF2-40B4-BE49-F238E27FC236}">
                <a16:creationId xmlns:a16="http://schemas.microsoft.com/office/drawing/2014/main" id="{EEEFEB5E-FE84-9E59-7F8B-FEC571BC2E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2315" y="1464524"/>
            <a:ext cx="2727444" cy="581645"/>
          </a:xfrm>
          <a:prstGeom prst="rect">
            <a:avLst/>
          </a:prstGeom>
        </p:spPr>
      </p:pic>
      <p:pic>
        <p:nvPicPr>
          <p:cNvPr id="27" name="Picture 184">
            <a:extLst>
              <a:ext uri="{FF2B5EF4-FFF2-40B4-BE49-F238E27FC236}">
                <a16:creationId xmlns:a16="http://schemas.microsoft.com/office/drawing/2014/main" id="{FB84FB77-B397-850A-E819-820B78760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580" y="1263326"/>
            <a:ext cx="2081944" cy="530432"/>
          </a:xfrm>
          <a:prstGeom prst="rect">
            <a:avLst/>
          </a:prstGeom>
        </p:spPr>
      </p:pic>
      <p:pic>
        <p:nvPicPr>
          <p:cNvPr id="29" name="Picture 191">
            <a:extLst>
              <a:ext uri="{FF2B5EF4-FFF2-40B4-BE49-F238E27FC236}">
                <a16:creationId xmlns:a16="http://schemas.microsoft.com/office/drawing/2014/main" id="{7AC1D8C0-3B70-21FF-1204-CAE84D938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2557" y="2232999"/>
            <a:ext cx="1593666" cy="210228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3A085C24-6249-A192-77E0-0445F788264D}"/>
              </a:ext>
            </a:extLst>
          </p:cNvPr>
          <p:cNvSpPr txBox="1"/>
          <p:nvPr/>
        </p:nvSpPr>
        <p:spPr bwMode="auto">
          <a:xfrm>
            <a:off x="7157545" y="8513379"/>
            <a:ext cx="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kumimoji="1" lang="zh-CN" altLang="en-US" sz="1600" kern="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DF4952-841A-E80A-94D4-B1CF3AFB0661}"/>
              </a:ext>
            </a:extLst>
          </p:cNvPr>
          <p:cNvSpPr txBox="1"/>
          <p:nvPr/>
        </p:nvSpPr>
        <p:spPr bwMode="auto">
          <a:xfrm>
            <a:off x="5526285" y="5563947"/>
            <a:ext cx="2813486" cy="33855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7203FD-6BF7-9EC1-8171-91A8E38D40CB}"/>
              </a:ext>
            </a:extLst>
          </p:cNvPr>
          <p:cNvCxnSpPr/>
          <p:nvPr/>
        </p:nvCxnSpPr>
        <p:spPr>
          <a:xfrm>
            <a:off x="4861636" y="1013868"/>
            <a:ext cx="0" cy="431391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98F2D59-1C90-869D-7904-DA6AF6AB5166}"/>
              </a:ext>
            </a:extLst>
          </p:cNvPr>
          <p:cNvSpPr/>
          <p:nvPr/>
        </p:nvSpPr>
        <p:spPr>
          <a:xfrm rot="16200000">
            <a:off x="3866354" y="3063773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Flowchart</a:t>
            </a: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6B2297E6-9D00-C1E7-786B-FBF718912099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A12DBC0-A6BC-6D17-4A2A-9AF0EE610AE4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216687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C9CDD-DEB4-CF6A-9885-6DD3F2FE8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ED6DEDA-3BC9-BD57-DC77-5ABA7D645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Emulator for response function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160AA-FA3D-22BD-E9B9-A401825E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12</a:t>
            </a:fld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7CAAEF-FF66-157E-C02C-7ACD95335A52}"/>
              </a:ext>
            </a:extLst>
          </p:cNvPr>
          <p:cNvGrpSpPr/>
          <p:nvPr/>
        </p:nvGrpSpPr>
        <p:grpSpPr>
          <a:xfrm>
            <a:off x="179942" y="1264507"/>
            <a:ext cx="3955637" cy="3119098"/>
            <a:chOff x="6632781" y="2531305"/>
            <a:chExt cx="3955637" cy="31190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C4E063-1E67-B243-61BB-3DCD9112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32781" y="2531305"/>
              <a:ext cx="3955637" cy="31190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1F9208-597C-1FF2-929F-10CD1F803ADD}"/>
                </a:ext>
              </a:extLst>
            </p:cNvPr>
            <p:cNvSpPr txBox="1"/>
            <p:nvPr/>
          </p:nvSpPr>
          <p:spPr>
            <a:xfrm>
              <a:off x="7318908" y="4806486"/>
              <a:ext cx="25672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relative 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C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rror ~ 3.99%</a:t>
              </a:r>
              <a:endParaRPr lang="en-CN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0D369E4-7C1C-F66D-D2F1-8F4A8F98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986" y="914396"/>
            <a:ext cx="5162246" cy="3441497"/>
          </a:xfrm>
          <a:prstGeom prst="rect">
            <a:avLst/>
          </a:prstGeom>
        </p:spPr>
      </p:pic>
      <p:pic>
        <p:nvPicPr>
          <p:cNvPr id="17" name="Picture 184">
            <a:extLst>
              <a:ext uri="{FF2B5EF4-FFF2-40B4-BE49-F238E27FC236}">
                <a16:creationId xmlns:a16="http://schemas.microsoft.com/office/drawing/2014/main" id="{2B0B3991-5270-2517-5F99-0D01DED89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342" y="4513827"/>
            <a:ext cx="2526826" cy="643778"/>
          </a:xfrm>
          <a:prstGeom prst="rect">
            <a:avLst/>
          </a:prstGeom>
        </p:spPr>
      </p:pic>
      <p:sp>
        <p:nvSpPr>
          <p:cNvPr id="18" name="TextBox 46">
            <a:extLst>
              <a:ext uri="{FF2B5EF4-FFF2-40B4-BE49-F238E27FC236}">
                <a16:creationId xmlns:a16="http://schemas.microsoft.com/office/drawing/2014/main" id="{9C6572B0-1259-49B0-2B4F-3F8DC7B629FF}"/>
              </a:ext>
            </a:extLst>
          </p:cNvPr>
          <p:cNvSpPr txBox="1"/>
          <p:nvPr/>
        </p:nvSpPr>
        <p:spPr>
          <a:xfrm>
            <a:off x="565101" y="4575328"/>
            <a:ext cx="5736517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work?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981681F-C771-97FF-F43B-CC44E9BF032F}"/>
              </a:ext>
            </a:extLst>
          </p:cNvPr>
          <p:cNvSpPr/>
          <p:nvPr/>
        </p:nvSpPr>
        <p:spPr>
          <a:xfrm>
            <a:off x="1246398" y="925044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Eigen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values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79810F2-D759-1707-F93D-66BEA7F93F40}"/>
              </a:ext>
            </a:extLst>
          </p:cNvPr>
          <p:cNvSpPr/>
          <p:nvPr/>
        </p:nvSpPr>
        <p:spPr>
          <a:xfrm>
            <a:off x="5608320" y="925044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Response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function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21" name="TextBox 46">
            <a:extLst>
              <a:ext uri="{FF2B5EF4-FFF2-40B4-BE49-F238E27FC236}">
                <a16:creationId xmlns:a16="http://schemas.microsoft.com/office/drawing/2014/main" id="{CAA21456-C026-8C16-3104-61BA5FB650E9}"/>
              </a:ext>
            </a:extLst>
          </p:cNvPr>
          <p:cNvSpPr txBox="1"/>
          <p:nvPr/>
        </p:nvSpPr>
        <p:spPr>
          <a:xfrm>
            <a:off x="2157760" y="2251918"/>
            <a:ext cx="5736517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Basis</a:t>
            </a:r>
            <a:r>
              <a:rPr lang="zh-CN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endParaRPr lang="en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634B29-11A0-8513-A32F-4D0F5D64A133}"/>
              </a:ext>
            </a:extLst>
          </p:cNvPr>
          <p:cNvCxnSpPr>
            <a:cxnSpLocks/>
          </p:cNvCxnSpPr>
          <p:nvPr/>
        </p:nvCxnSpPr>
        <p:spPr>
          <a:xfrm flipH="1">
            <a:off x="3328340" y="5195044"/>
            <a:ext cx="969009" cy="295735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048230-68BF-E57D-8491-C7720E26DFE6}"/>
              </a:ext>
            </a:extLst>
          </p:cNvPr>
          <p:cNvCxnSpPr>
            <a:cxnSpLocks/>
          </p:cNvCxnSpPr>
          <p:nvPr/>
        </p:nvCxnSpPr>
        <p:spPr>
          <a:xfrm>
            <a:off x="5604496" y="5033339"/>
            <a:ext cx="615501" cy="460002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A4C8E8-DF1C-8482-B527-F9D6BE9DA2FC}"/>
              </a:ext>
            </a:extLst>
          </p:cNvPr>
          <p:cNvCxnSpPr>
            <a:cxnSpLocks/>
          </p:cNvCxnSpPr>
          <p:nvPr/>
        </p:nvCxnSpPr>
        <p:spPr>
          <a:xfrm>
            <a:off x="4297349" y="5195044"/>
            <a:ext cx="491744" cy="0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772363-73C8-C20B-C4D2-9BBD49A1130D}"/>
              </a:ext>
            </a:extLst>
          </p:cNvPr>
          <p:cNvCxnSpPr>
            <a:cxnSpLocks/>
          </p:cNvCxnSpPr>
          <p:nvPr/>
        </p:nvCxnSpPr>
        <p:spPr>
          <a:xfrm>
            <a:off x="5434824" y="5033339"/>
            <a:ext cx="339344" cy="0"/>
          </a:xfrm>
          <a:prstGeom prst="line">
            <a:avLst/>
          </a:prstGeom>
          <a:ln w="317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46">
            <a:extLst>
              <a:ext uri="{FF2B5EF4-FFF2-40B4-BE49-F238E27FC236}">
                <a16:creationId xmlns:a16="http://schemas.microsoft.com/office/drawing/2014/main" id="{E306ABCA-E96B-3770-FF16-56E3047D13C7}"/>
              </a:ext>
            </a:extLst>
          </p:cNvPr>
          <p:cNvSpPr txBox="1"/>
          <p:nvPr/>
        </p:nvSpPr>
        <p:spPr>
          <a:xfrm>
            <a:off x="1289718" y="5443742"/>
            <a:ext cx="5736517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Upper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panel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46">
            <a:extLst>
              <a:ext uri="{FF2B5EF4-FFF2-40B4-BE49-F238E27FC236}">
                <a16:creationId xmlns:a16="http://schemas.microsoft.com/office/drawing/2014/main" id="{02EFCF03-35FD-8622-1A22-61F2E4A12755}"/>
              </a:ext>
            </a:extLst>
          </p:cNvPr>
          <p:cNvSpPr txBox="1"/>
          <p:nvPr/>
        </p:nvSpPr>
        <p:spPr>
          <a:xfrm>
            <a:off x="5604497" y="5443741"/>
            <a:ext cx="2500674" cy="417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46">
            <a:extLst>
              <a:ext uri="{FF2B5EF4-FFF2-40B4-BE49-F238E27FC236}">
                <a16:creationId xmlns:a16="http://schemas.microsoft.com/office/drawing/2014/main" id="{1600B8B6-4298-CEB0-C07B-2C4FD0C9412A}"/>
              </a:ext>
            </a:extLst>
          </p:cNvPr>
          <p:cNvSpPr txBox="1"/>
          <p:nvPr/>
        </p:nvSpPr>
        <p:spPr>
          <a:xfrm>
            <a:off x="6389670" y="5003365"/>
            <a:ext cx="756578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  <a:endParaRPr lang="en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E6FB85E7-D61A-8F4F-16A7-2D4C9AC41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520" y="4317601"/>
            <a:ext cx="22157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Y. Cheng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 preparation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BEECB35-757D-82FE-B7DF-B36B4A10FF4E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1F659B0-69B2-FC13-297D-5A29579AD25F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342721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69764-8A0C-94B6-6951-A845E9813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5893C2C-27A8-B8E8-A954-2A06998E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basis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(RBM)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0E328E-862E-77C0-F17F-3F422351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B2406FC-580C-616C-DECA-E7E208E6E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21" y="942556"/>
            <a:ext cx="4203720" cy="4959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A80437-F1E6-4F3F-27AF-9A36A8A75347}"/>
              </a:ext>
            </a:extLst>
          </p:cNvPr>
          <p:cNvSpPr txBox="1"/>
          <p:nvPr/>
        </p:nvSpPr>
        <p:spPr>
          <a:xfrm>
            <a:off x="5093159" y="4724352"/>
            <a:ext cx="4050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</a:t>
            </a:r>
          </a:p>
          <a:p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should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vary</a:t>
            </a:r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smoothly</a:t>
            </a:r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0B835-4B7A-5234-63EB-1CE3749A1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710" y="1807571"/>
            <a:ext cx="2150153" cy="311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A57DFE-7E69-4311-2D05-2260BB04B46C}"/>
              </a:ext>
            </a:extLst>
          </p:cNvPr>
          <p:cNvSpPr txBox="1"/>
          <p:nvPr/>
        </p:nvSpPr>
        <p:spPr>
          <a:xfrm>
            <a:off x="4687659" y="1052943"/>
            <a:ext cx="42734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basis</a:t>
            </a: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Eigenvectors</a:t>
            </a:r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the </a:t>
            </a:r>
            <a:r>
              <a:rPr lang="en-US" sz="1600" i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parameter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9FFCB9-5E5C-DD1C-9E13-C75B9C39B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710" y="3381634"/>
            <a:ext cx="2042314" cy="250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53126-8FC1-1FCB-6B37-EEFEA1070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1710" y="3812934"/>
            <a:ext cx="3704837" cy="8030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EBFD3F-C073-74C1-0C72-C20F72B2884B}"/>
              </a:ext>
            </a:extLst>
          </p:cNvPr>
          <p:cNvSpPr txBox="1"/>
          <p:nvPr/>
        </p:nvSpPr>
        <p:spPr>
          <a:xfrm>
            <a:off x="4687659" y="2744042"/>
            <a:ext cx="3823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wavefunction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BA511E-720E-C30A-41E6-13D44A08E937}"/>
              </a:ext>
            </a:extLst>
          </p:cNvPr>
          <p:cNvSpPr txBox="1"/>
          <p:nvPr/>
        </p:nvSpPr>
        <p:spPr>
          <a:xfrm>
            <a:off x="5093158" y="2248988"/>
            <a:ext cx="28087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Solve in the high-fidelity space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074E41-B835-230A-E72F-CF810C95138C}"/>
              </a:ext>
            </a:extLst>
          </p:cNvPr>
          <p:cNvSpPr txBox="1"/>
          <p:nvPr/>
        </p:nvSpPr>
        <p:spPr bwMode="auto">
          <a:xfrm>
            <a:off x="5151710" y="5563947"/>
            <a:ext cx="2750230" cy="338554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Godbey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86F6E54-EFE2-C236-F0C9-CECBA58F2AC8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047A8B-D280-4E68-6394-03AB166EC316}"/>
              </a:ext>
            </a:extLst>
          </p:cNvPr>
          <p:cNvSpPr txBox="1"/>
          <p:nvPr/>
        </p:nvSpPr>
        <p:spPr>
          <a:xfrm>
            <a:off x="5782525" y="3180634"/>
            <a:ext cx="3823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08AA81-B402-6FA7-621C-826CAB0468D9}"/>
              </a:ext>
            </a:extLst>
          </p:cNvPr>
          <p:cNvSpPr txBox="1"/>
          <p:nvPr/>
        </p:nvSpPr>
        <p:spPr>
          <a:xfrm>
            <a:off x="6944823" y="3180633"/>
            <a:ext cx="3823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0CDF0-AE19-6A32-87B1-14C1F23A085D}"/>
              </a:ext>
            </a:extLst>
          </p:cNvPr>
          <p:cNvSpPr txBox="1"/>
          <p:nvPr/>
        </p:nvSpPr>
        <p:spPr>
          <a:xfrm>
            <a:off x="5282300" y="3886998"/>
            <a:ext cx="3823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09A7ED74-F693-3F90-6316-AE8A2EFE4DA1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37647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7CA2F-D6BF-488C-213F-37D261F48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C2505C5-99C7-5353-96B7-8F15DA7F9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RBM for resonances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6325F-C2A2-2F56-5ACD-DE32EA40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14</a:t>
            </a:fld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150719-3D30-B9D6-C861-759673F6E3CA}"/>
              </a:ext>
            </a:extLst>
          </p:cNvPr>
          <p:cNvGrpSpPr/>
          <p:nvPr/>
        </p:nvGrpSpPr>
        <p:grpSpPr>
          <a:xfrm>
            <a:off x="606030" y="1016321"/>
            <a:ext cx="4479764" cy="3464519"/>
            <a:chOff x="267108" y="2290851"/>
            <a:chExt cx="5244638" cy="4056051"/>
          </a:xfrm>
        </p:grpSpPr>
        <p:grpSp>
          <p:nvGrpSpPr>
            <p:cNvPr id="14" name="组合 49">
              <a:extLst>
                <a:ext uri="{FF2B5EF4-FFF2-40B4-BE49-F238E27FC236}">
                  <a16:creationId xmlns:a16="http://schemas.microsoft.com/office/drawing/2014/main" id="{F6064068-02E5-D47D-E8DB-779D966F31F4}"/>
                </a:ext>
              </a:extLst>
            </p:cNvPr>
            <p:cNvGrpSpPr/>
            <p:nvPr/>
          </p:nvGrpSpPr>
          <p:grpSpPr>
            <a:xfrm>
              <a:off x="283576" y="2308186"/>
              <a:ext cx="5228170" cy="4038716"/>
              <a:chOff x="360294" y="2294253"/>
              <a:chExt cx="4209636" cy="3272310"/>
            </a:xfrm>
          </p:grpSpPr>
          <p:grpSp>
            <p:nvGrpSpPr>
              <p:cNvPr id="17" name="组合 46">
                <a:extLst>
                  <a:ext uri="{FF2B5EF4-FFF2-40B4-BE49-F238E27FC236}">
                    <a16:creationId xmlns:a16="http://schemas.microsoft.com/office/drawing/2014/main" id="{5932A5B7-31E7-D701-5EED-61716E9B32AD}"/>
                  </a:ext>
                </a:extLst>
              </p:cNvPr>
              <p:cNvGrpSpPr/>
              <p:nvPr/>
            </p:nvGrpSpPr>
            <p:grpSpPr>
              <a:xfrm>
                <a:off x="360294" y="2294253"/>
                <a:ext cx="4209636" cy="3066073"/>
                <a:chOff x="228328" y="2182050"/>
                <a:chExt cx="4209636" cy="3066073"/>
              </a:xfrm>
            </p:grpSpPr>
            <p:pic>
              <p:nvPicPr>
                <p:cNvPr id="19" name="图片 13">
                  <a:extLst>
                    <a:ext uri="{FF2B5EF4-FFF2-40B4-BE49-F238E27FC236}">
                      <a16:creationId xmlns:a16="http://schemas.microsoft.com/office/drawing/2014/main" id="{4BA2AA53-E170-AA53-740D-EA2F59AB93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28328" y="2182050"/>
                  <a:ext cx="4209636" cy="3066073"/>
                </a:xfrm>
                <a:prstGeom prst="rect">
                  <a:avLst/>
                </a:prstGeom>
                <a:noFill/>
                <a:ln w="12700">
                  <a:noFill/>
                  <a:prstDash val="dash"/>
                </a:ln>
              </p:spPr>
            </p:pic>
            <p:sp>
              <p:nvSpPr>
                <p:cNvPr id="20" name="矩形 41">
                  <a:extLst>
                    <a:ext uri="{FF2B5EF4-FFF2-40B4-BE49-F238E27FC236}">
                      <a16:creationId xmlns:a16="http://schemas.microsoft.com/office/drawing/2014/main" id="{CE291BD2-A58A-9C82-D8F6-13C420714645}"/>
                    </a:ext>
                  </a:extLst>
                </p:cNvPr>
                <p:cNvSpPr/>
                <p:nvPr/>
              </p:nvSpPr>
              <p:spPr>
                <a:xfrm>
                  <a:off x="1008988" y="3492341"/>
                  <a:ext cx="2155507" cy="1055420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reflection blurRad="6350" stA="50000" endA="300" endPos="55000" dir="5400000" sy="-100000" algn="bl" rotWithShape="0"/>
                </a:effectLst>
                <a:scene3d>
                  <a:camera prst="isometricLeftDown">
                    <a:rot lat="2100000" lon="114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  <a:reflection blurRad="6350" stA="55000" endA="300" endPos="45500" dir="5400000" sy="-100000" algn="bl" rotWithShape="0"/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Threshold</a:t>
                  </a:r>
                  <a:endParaRPr kumimoji="1" lang="zh-CN" alt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矩形 44">
                  <a:extLst>
                    <a:ext uri="{FF2B5EF4-FFF2-40B4-BE49-F238E27FC236}">
                      <a16:creationId xmlns:a16="http://schemas.microsoft.com/office/drawing/2014/main" id="{05042842-0106-B1A4-8A30-B23D5E8F6D35}"/>
                    </a:ext>
                  </a:extLst>
                </p:cNvPr>
                <p:cNvSpPr/>
                <p:nvPr/>
              </p:nvSpPr>
              <p:spPr>
                <a:xfrm>
                  <a:off x="3357290" y="4492487"/>
                  <a:ext cx="248059" cy="163996"/>
                </a:xfrm>
                <a:prstGeom prst="rect">
                  <a:avLst/>
                </a:prstGeom>
                <a:solidFill>
                  <a:schemeClr val="accent2">
                    <a:alpha val="40000"/>
                  </a:schemeClr>
                </a:solidFill>
                <a:ln>
                  <a:noFill/>
                </a:ln>
                <a:effectLst>
                  <a:softEdge rad="12700"/>
                </a:effectLst>
                <a:scene3d>
                  <a:camera prst="isometricLeftDown">
                    <a:rot lat="21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8" name="矩形 45">
                <a:extLst>
                  <a:ext uri="{FF2B5EF4-FFF2-40B4-BE49-F238E27FC236}">
                    <a16:creationId xmlns:a16="http://schemas.microsoft.com/office/drawing/2014/main" id="{476FC4BF-E476-28F7-1AC1-0E129F6979F7}"/>
                  </a:ext>
                </a:extLst>
              </p:cNvPr>
              <p:cNvSpPr/>
              <p:nvPr/>
            </p:nvSpPr>
            <p:spPr>
              <a:xfrm>
                <a:off x="2580019" y="3266452"/>
                <a:ext cx="519101" cy="2300111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scene3d>
                <a:camera prst="isometricOffAxis2Top">
                  <a:rot lat="19200000" lon="3207254" rev="18660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kumimoji="1" lang="en-US" altLang="zh-CN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Project</a:t>
                </a:r>
                <a:r>
                  <a:rPr kumimoji="1" lang="zh-CN" altLang="en-US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space</a:t>
                </a:r>
                <a:r>
                  <a:rPr kumimoji="1" lang="zh-CN" altLang="en-US" dirty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i="1" dirty="0" err="1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kumimoji="1" lang="en-US" altLang="zh-CN" baseline="-25000" dirty="0" err="1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proj</a:t>
                </a:r>
                <a:endParaRPr kumimoji="1" lang="zh-CN" altLang="en-US" baseline="-250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22">
                  <a:extLst>
                    <a:ext uri="{FF2B5EF4-FFF2-40B4-BE49-F238E27FC236}">
                      <a16:creationId xmlns:a16="http://schemas.microsoft.com/office/drawing/2014/main" id="{DC539E93-858D-3F4C-0A02-FEB0D652E219}"/>
                    </a:ext>
                  </a:extLst>
                </p:cNvPr>
                <p:cNvSpPr txBox="1"/>
                <p:nvPr/>
              </p:nvSpPr>
              <p:spPr>
                <a:xfrm>
                  <a:off x="1507927" y="2982187"/>
                  <a:ext cx="3064073" cy="73285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zh-CN" altLang="en-US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kumimoji="1" lang="en-US" altLang="zh-CN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kumimoji="1" lang="zh-CN" alt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kumimoji="1" lang="en-US" altLang="zh-CN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̂"/>
                            <m:ctrlPr>
                              <a:rPr kumimoji="1" lang="zh-CN" alt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kumimoji="1" lang="en-US" altLang="zh-CN" b="0" i="1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kumimoji="1" lang="en-US" altLang="zh-CN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– Strength of Potential</a:t>
                  </a:r>
                </a:p>
              </p:txBody>
            </p:sp>
          </mc:Choice>
          <mc:Fallback xmlns="">
            <p:sp>
              <p:nvSpPr>
                <p:cNvPr id="7" name="文本框 22">
                  <a:extLst>
                    <a:ext uri="{FF2B5EF4-FFF2-40B4-BE49-F238E27FC236}">
                      <a16:creationId xmlns:a16="http://schemas.microsoft.com/office/drawing/2014/main" id="{FDA95BE0-F674-46D4-4F23-5A1F55C50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927" y="2982187"/>
                  <a:ext cx="3064073" cy="732854"/>
                </a:xfrm>
                <a:prstGeom prst="rect">
                  <a:avLst/>
                </a:prstGeom>
                <a:blipFill>
                  <a:blip r:embed="rId4"/>
                  <a:stretch>
                    <a:fillRect t="-10000" b="-1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文本框 75">
              <a:extLst>
                <a:ext uri="{FF2B5EF4-FFF2-40B4-BE49-F238E27FC236}">
                  <a16:creationId xmlns:a16="http://schemas.microsoft.com/office/drawing/2014/main" id="{AF3372DB-8CB7-1F69-8ACB-47424E74DCC7}"/>
                </a:ext>
              </a:extLst>
            </p:cNvPr>
            <p:cNvSpPr txBox="1"/>
            <p:nvPr/>
          </p:nvSpPr>
          <p:spPr>
            <a:xfrm>
              <a:off x="267108" y="2290851"/>
              <a:ext cx="4584263" cy="432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Subspace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CEA0C1-666B-389B-98F2-E2931AB83C72}"/>
              </a:ext>
            </a:extLst>
          </p:cNvPr>
          <p:cNvGrpSpPr/>
          <p:nvPr/>
        </p:nvGrpSpPr>
        <p:grpSpPr>
          <a:xfrm>
            <a:off x="5499660" y="1031128"/>
            <a:ext cx="3298533" cy="2931106"/>
            <a:chOff x="22936921" y="16055279"/>
            <a:chExt cx="5910083" cy="52517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322EE0E-C4C3-A17F-22B1-64756A62F58E}"/>
                </a:ext>
              </a:extLst>
            </p:cNvPr>
            <p:cNvGrpSpPr/>
            <p:nvPr/>
          </p:nvGrpSpPr>
          <p:grpSpPr>
            <a:xfrm>
              <a:off x="22936921" y="16154434"/>
              <a:ext cx="4893225" cy="5152598"/>
              <a:chOff x="22927033" y="15837800"/>
              <a:chExt cx="4893225" cy="5152598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470225E-F7F1-2080-B839-C93A169519AE}"/>
                  </a:ext>
                </a:extLst>
              </p:cNvPr>
              <p:cNvGrpSpPr/>
              <p:nvPr/>
            </p:nvGrpSpPr>
            <p:grpSpPr>
              <a:xfrm>
                <a:off x="22927033" y="15837800"/>
                <a:ext cx="4893225" cy="5152598"/>
                <a:chOff x="1552353" y="22418558"/>
                <a:chExt cx="6230680" cy="7419981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BADCEDA-EC88-E385-1470-8E902E798667}"/>
                    </a:ext>
                  </a:extLst>
                </p:cNvPr>
                <p:cNvCxnSpPr/>
                <p:nvPr/>
              </p:nvCxnSpPr>
              <p:spPr>
                <a:xfrm>
                  <a:off x="4212220" y="22418558"/>
                  <a:ext cx="0" cy="2910322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9068659-A553-B02A-D6A6-134C56C65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23106" y="25328880"/>
                  <a:ext cx="2289114" cy="1511347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546EF69-ECBA-B7B9-7E5A-0D1097257C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12220" y="25328880"/>
                  <a:ext cx="3313350" cy="4303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EE864A96-9BA0-D1CF-F88B-6EEFB9F9D161}"/>
                    </a:ext>
                  </a:extLst>
                </p:cNvPr>
                <p:cNvSpPr/>
                <p:nvPr/>
              </p:nvSpPr>
              <p:spPr>
                <a:xfrm>
                  <a:off x="1552353" y="23455423"/>
                  <a:ext cx="6230680" cy="2254103"/>
                </a:xfrm>
                <a:custGeom>
                  <a:avLst/>
                  <a:gdLst>
                    <a:gd name="connsiteX0" fmla="*/ 0 w 6230680"/>
                    <a:gd name="connsiteY0" fmla="*/ 2254103 h 2254103"/>
                    <a:gd name="connsiteX1" fmla="*/ 552894 w 6230680"/>
                    <a:gd name="connsiteY1" fmla="*/ 1424763 h 2254103"/>
                    <a:gd name="connsiteX2" fmla="*/ 1127052 w 6230680"/>
                    <a:gd name="connsiteY2" fmla="*/ 1956391 h 2254103"/>
                    <a:gd name="connsiteX3" fmla="*/ 1616149 w 6230680"/>
                    <a:gd name="connsiteY3" fmla="*/ 935665 h 2254103"/>
                    <a:gd name="connsiteX4" fmla="*/ 2551814 w 6230680"/>
                    <a:gd name="connsiteY4" fmla="*/ 935665 h 2254103"/>
                    <a:gd name="connsiteX5" fmla="*/ 3593805 w 6230680"/>
                    <a:gd name="connsiteY5" fmla="*/ 446568 h 2254103"/>
                    <a:gd name="connsiteX6" fmla="*/ 4210494 w 6230680"/>
                    <a:gd name="connsiteY6" fmla="*/ 914400 h 2254103"/>
                    <a:gd name="connsiteX7" fmla="*/ 5061098 w 6230680"/>
                    <a:gd name="connsiteY7" fmla="*/ 170121 h 2254103"/>
                    <a:gd name="connsiteX8" fmla="*/ 5741582 w 6230680"/>
                    <a:gd name="connsiteY8" fmla="*/ 233917 h 2254103"/>
                    <a:gd name="connsiteX9" fmla="*/ 6230680 w 6230680"/>
                    <a:gd name="connsiteY9" fmla="*/ 0 h 2254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230680" h="2254103">
                      <a:moveTo>
                        <a:pt x="0" y="2254103"/>
                      </a:moveTo>
                      <a:cubicBezTo>
                        <a:pt x="182526" y="1864242"/>
                        <a:pt x="365052" y="1474382"/>
                        <a:pt x="552894" y="1424763"/>
                      </a:cubicBezTo>
                      <a:cubicBezTo>
                        <a:pt x="740736" y="1375144"/>
                        <a:pt x="949843" y="2037907"/>
                        <a:pt x="1127052" y="1956391"/>
                      </a:cubicBezTo>
                      <a:cubicBezTo>
                        <a:pt x="1304261" y="1874875"/>
                        <a:pt x="1378689" y="1105786"/>
                        <a:pt x="1616149" y="935665"/>
                      </a:cubicBezTo>
                      <a:cubicBezTo>
                        <a:pt x="1853609" y="765544"/>
                        <a:pt x="2222205" y="1017181"/>
                        <a:pt x="2551814" y="935665"/>
                      </a:cubicBezTo>
                      <a:cubicBezTo>
                        <a:pt x="2881423" y="854149"/>
                        <a:pt x="3317358" y="450112"/>
                        <a:pt x="3593805" y="446568"/>
                      </a:cubicBezTo>
                      <a:cubicBezTo>
                        <a:pt x="3870252" y="443024"/>
                        <a:pt x="3965945" y="960474"/>
                        <a:pt x="4210494" y="914400"/>
                      </a:cubicBezTo>
                      <a:cubicBezTo>
                        <a:pt x="4455043" y="868325"/>
                        <a:pt x="4805917" y="283535"/>
                        <a:pt x="5061098" y="170121"/>
                      </a:cubicBezTo>
                      <a:cubicBezTo>
                        <a:pt x="5316279" y="56707"/>
                        <a:pt x="5546652" y="262271"/>
                        <a:pt x="5741582" y="233917"/>
                      </a:cubicBezTo>
                      <a:cubicBezTo>
                        <a:pt x="5936512" y="205563"/>
                        <a:pt x="6131443" y="46074"/>
                        <a:pt x="6230680" y="0"/>
                      </a:cubicBezTo>
                    </a:path>
                  </a:pathLst>
                </a:cu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EF357D73-0FBC-FA79-F722-E8A364B655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23106" y="28327192"/>
                  <a:ext cx="2289114" cy="1511347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18889C35-79B4-4AB1-C40E-730396FB8F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212220" y="28327192"/>
                  <a:ext cx="3313350" cy="4303"/>
                </a:xfrm>
                <a:prstGeom prst="line">
                  <a:avLst/>
                </a:prstGeom>
                <a:ln w="254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9" name="Parallelogram 48">
                  <a:extLst>
                    <a:ext uri="{FF2B5EF4-FFF2-40B4-BE49-F238E27FC236}">
                      <a16:creationId xmlns:a16="http://schemas.microsoft.com/office/drawing/2014/main" id="{52CE6355-AEE6-7553-EC40-A95E44622041}"/>
                    </a:ext>
                  </a:extLst>
                </p:cNvPr>
                <p:cNvSpPr/>
                <p:nvPr/>
              </p:nvSpPr>
              <p:spPr>
                <a:xfrm>
                  <a:off x="1923105" y="28337441"/>
                  <a:ext cx="5602465" cy="1499908"/>
                </a:xfrm>
                <a:prstGeom prst="parallelogram">
                  <a:avLst>
                    <a:gd name="adj" fmla="val 170953"/>
                  </a:avLst>
                </a:prstGeom>
                <a:solidFill>
                  <a:srgbClr val="082F90">
                    <a:alpha val="2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F32788C-38C8-8FE9-4D48-ACC5D4E915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75034" y="28442968"/>
                  <a:ext cx="4620417" cy="1241193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Down Arrow 50">
                  <a:extLst>
                    <a:ext uri="{FF2B5EF4-FFF2-40B4-BE49-F238E27FC236}">
                      <a16:creationId xmlns:a16="http://schemas.microsoft.com/office/drawing/2014/main" id="{A6128A69-FF5A-85B7-5219-7ED9D64FD8F9}"/>
                    </a:ext>
                  </a:extLst>
                </p:cNvPr>
                <p:cNvSpPr/>
                <p:nvPr/>
              </p:nvSpPr>
              <p:spPr>
                <a:xfrm>
                  <a:off x="3818414" y="26346550"/>
                  <a:ext cx="914127" cy="1045029"/>
                </a:xfrm>
                <a:prstGeom prst="downArrow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N"/>
                </a:p>
              </p:txBody>
            </p: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D89F21F-7A20-673D-97D6-F7EEA154FBCC}"/>
                  </a:ext>
                </a:extLst>
              </p:cNvPr>
              <p:cNvSpPr/>
              <p:nvPr/>
            </p:nvSpPr>
            <p:spPr>
              <a:xfrm>
                <a:off x="24474792" y="17081770"/>
                <a:ext cx="231878" cy="22467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4CAAEFB-315E-18DB-46DE-AF92915251D9}"/>
                  </a:ext>
                </a:extLst>
              </p:cNvPr>
              <p:cNvSpPr/>
              <p:nvPr/>
            </p:nvSpPr>
            <p:spPr>
              <a:xfrm>
                <a:off x="26097862" y="17079697"/>
                <a:ext cx="231878" cy="22467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C2BD1023-7AC6-0A44-F60F-F5225630F515}"/>
                  </a:ext>
                </a:extLst>
              </p:cNvPr>
              <p:cNvSpPr/>
              <p:nvPr/>
            </p:nvSpPr>
            <p:spPr>
              <a:xfrm>
                <a:off x="26097862" y="20142078"/>
                <a:ext cx="231878" cy="22467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DC74D3F-8F8A-0C7F-A0B0-EB5F9E80529A}"/>
                  </a:ext>
                </a:extLst>
              </p:cNvPr>
              <p:cNvSpPr/>
              <p:nvPr/>
            </p:nvSpPr>
            <p:spPr>
              <a:xfrm>
                <a:off x="24474792" y="20546059"/>
                <a:ext cx="231878" cy="22467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8164781-C6CD-8C42-9BA3-FA7763A85671}"/>
                    </a:ext>
                  </a:extLst>
                </p:cNvPr>
                <p:cNvSpPr txBox="1"/>
                <p:nvPr/>
              </p:nvSpPr>
              <p:spPr>
                <a:xfrm>
                  <a:off x="23814750" y="16761995"/>
                  <a:ext cx="160926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8164781-C6CD-8C42-9BA3-FA7763A85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14750" y="16761995"/>
                  <a:ext cx="160926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7647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5EDB92-F57D-12CC-EE7B-E6D7C3BBF3F2}"/>
                    </a:ext>
                  </a:extLst>
                </p:cNvPr>
                <p:cNvSpPr txBox="1"/>
                <p:nvPr/>
              </p:nvSpPr>
              <p:spPr>
                <a:xfrm>
                  <a:off x="25468624" y="16778409"/>
                  <a:ext cx="160926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5EDB92-F57D-12CC-EE7B-E6D7C3BBF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8624" y="16778409"/>
                  <a:ext cx="160926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7222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1355331-9A37-D169-8737-A972385B647E}"/>
                    </a:ext>
                  </a:extLst>
                </p:cNvPr>
                <p:cNvSpPr txBox="1"/>
                <p:nvPr/>
              </p:nvSpPr>
              <p:spPr>
                <a:xfrm>
                  <a:off x="23877409" y="20911300"/>
                  <a:ext cx="160926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1355331-9A37-D169-8737-A972385B64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77409" y="20911300"/>
                  <a:ext cx="160926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6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FA4994-D94F-7526-F5E8-11FE4F467B20}"/>
                    </a:ext>
                  </a:extLst>
                </p:cNvPr>
                <p:cNvSpPr txBox="1"/>
                <p:nvPr/>
              </p:nvSpPr>
              <p:spPr>
                <a:xfrm>
                  <a:off x="25390207" y="20502593"/>
                  <a:ext cx="160926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0FA4994-D94F-7526-F5E8-11FE4F467B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0207" y="20502593"/>
                  <a:ext cx="1609269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7647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96D12D-375F-08DB-2858-250F4D5420E2}"/>
                </a:ext>
              </a:extLst>
            </p:cNvPr>
            <p:cNvSpPr txBox="1"/>
            <p:nvPr/>
          </p:nvSpPr>
          <p:spPr>
            <a:xfrm>
              <a:off x="25051181" y="16055279"/>
              <a:ext cx="3795823" cy="661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high-fidelity space</a:t>
              </a:r>
              <a:endParaRPr lang="en-CN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A9445C-09A2-0DB9-CA1A-4D9064CD4CF0}"/>
                </a:ext>
              </a:extLst>
            </p:cNvPr>
            <p:cNvSpPr txBox="1"/>
            <p:nvPr/>
          </p:nvSpPr>
          <p:spPr>
            <a:xfrm>
              <a:off x="25041406" y="19675867"/>
              <a:ext cx="3795823" cy="661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subspace</a:t>
              </a:r>
              <a:endParaRPr lang="en-CN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46592A-C7E1-DA18-9D10-68195C313EE9}"/>
                </a:ext>
              </a:extLst>
            </p:cNvPr>
            <p:cNvSpPr txBox="1"/>
            <p:nvPr/>
          </p:nvSpPr>
          <p:spPr>
            <a:xfrm>
              <a:off x="25390205" y="18824354"/>
              <a:ext cx="2129789" cy="661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projecting</a:t>
              </a:r>
              <a:endParaRPr lang="en-CN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65C021-174B-7934-B6DB-9D1091671A63}"/>
                </a:ext>
              </a:extLst>
            </p:cNvPr>
            <p:cNvSpPr txBox="1"/>
            <p:nvPr/>
          </p:nvSpPr>
          <p:spPr>
            <a:xfrm>
              <a:off x="25382881" y="17570626"/>
              <a:ext cx="2978537" cy="661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raining points</a:t>
              </a:r>
              <a:endParaRPr lang="en-CN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04E972B-39D9-E7CF-16C8-4E2239C2D12C}"/>
                </a:ext>
              </a:extLst>
            </p:cNvPr>
            <p:cNvSpPr/>
            <p:nvPr/>
          </p:nvSpPr>
          <p:spPr>
            <a:xfrm>
              <a:off x="26882864" y="16860224"/>
              <a:ext cx="231878" cy="224675"/>
            </a:xfrm>
            <a:prstGeom prst="ellipse">
              <a:avLst/>
            </a:prstGeom>
            <a:solidFill>
              <a:srgbClr val="082F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034892F-39F2-8C9E-758F-6DF10924E8C6}"/>
                </a:ext>
              </a:extLst>
            </p:cNvPr>
            <p:cNvSpPr/>
            <p:nvPr/>
          </p:nvSpPr>
          <p:spPr>
            <a:xfrm>
              <a:off x="26773081" y="20326374"/>
              <a:ext cx="231878" cy="224675"/>
            </a:xfrm>
            <a:prstGeom prst="ellipse">
              <a:avLst/>
            </a:prstGeom>
            <a:solidFill>
              <a:srgbClr val="082F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979D65B-5B1E-3AEA-BF2C-A96570331654}"/>
                    </a:ext>
                  </a:extLst>
                </p:cNvPr>
                <p:cNvSpPr txBox="1"/>
                <p:nvPr/>
              </p:nvSpPr>
              <p:spPr>
                <a:xfrm>
                  <a:off x="26243179" y="16905875"/>
                  <a:ext cx="1609269" cy="375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82F9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82F9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82F9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⨀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979D65B-5B1E-3AEA-BF2C-A965703316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43179" y="16905875"/>
                  <a:ext cx="1609269" cy="375167"/>
                </a:xfrm>
                <a:prstGeom prst="rect">
                  <a:avLst/>
                </a:prstGeom>
                <a:blipFill>
                  <a:blip r:embed="rId9"/>
                  <a:stretch>
                    <a:fillRect b="-94118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1F5DAD8-C322-E9FF-0E33-241593D36B1C}"/>
                    </a:ext>
                  </a:extLst>
                </p:cNvPr>
                <p:cNvSpPr txBox="1"/>
                <p:nvPr/>
              </p:nvSpPr>
              <p:spPr>
                <a:xfrm>
                  <a:off x="26170850" y="20425388"/>
                  <a:ext cx="1609269" cy="37516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082F9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082F9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082F9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⨀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1F5DAD8-C322-E9FF-0E33-241593D36B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70850" y="20425388"/>
                  <a:ext cx="1609269" cy="375167"/>
                </a:xfrm>
                <a:prstGeom prst="rect">
                  <a:avLst/>
                </a:prstGeom>
                <a:blipFill>
                  <a:blip r:embed="rId10"/>
                  <a:stretch>
                    <a:fillRect b="-8823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668A43D2-6878-4C1D-294C-4A20FE66D5C3}"/>
              </a:ext>
            </a:extLst>
          </p:cNvPr>
          <p:cNvSpPr txBox="1"/>
          <p:nvPr/>
        </p:nvSpPr>
        <p:spPr bwMode="auto">
          <a:xfrm>
            <a:off x="457200" y="4825584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Training basis 𝑿</a:t>
            </a:r>
            <a:r>
              <a:rPr lang="en-US" altLang="zh-CN" sz="1600" kern="0" baseline="-25000" dirty="0">
                <a:solidFill>
                  <a:schemeClr val="tx1"/>
                </a:solidFill>
              </a:rPr>
              <a:t>𝐭𝐫𝐚𝐢𝐧</a:t>
            </a:r>
            <a:r>
              <a:rPr lang="en-US" altLang="zh-CN" sz="1600" kern="0" dirty="0">
                <a:solidFill>
                  <a:schemeClr val="tx1"/>
                </a:solidFill>
              </a:rPr>
              <a:t>: at different parameters such as potential strength 𝒄 or the complex energy 𝑬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Projecting basis 𝒀</a:t>
            </a:r>
            <a:r>
              <a:rPr lang="en-US" altLang="zh-CN" sz="1600" kern="0" baseline="-25000" dirty="0">
                <a:solidFill>
                  <a:schemeClr val="tx1"/>
                </a:solidFill>
              </a:rPr>
              <a:t>𝐩𝐫𝐨𝐣</a:t>
            </a:r>
            <a:r>
              <a:rPr lang="en-US" altLang="zh-CN" sz="1600" kern="0" dirty="0">
                <a:solidFill>
                  <a:schemeClr val="tx1"/>
                </a:solidFill>
              </a:rPr>
              <a:t>: smoothly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changed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subspace, such as high-momentum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free-particle wave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77A7C6-91B7-4760-66FE-4EA279D8EA24}"/>
              </a:ext>
            </a:extLst>
          </p:cNvPr>
          <p:cNvSpPr txBox="1"/>
          <p:nvPr/>
        </p:nvSpPr>
        <p:spPr>
          <a:xfrm>
            <a:off x="5704549" y="5406245"/>
            <a:ext cx="2448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  <a:endParaRPr lang="en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7C53A78-8089-F768-E22B-AF434F56DC23}"/>
              </a:ext>
            </a:extLst>
          </p:cNvPr>
          <p:cNvCxnSpPr>
            <a:cxnSpLocks/>
          </p:cNvCxnSpPr>
          <p:nvPr/>
        </p:nvCxnSpPr>
        <p:spPr>
          <a:xfrm>
            <a:off x="5499660" y="5389358"/>
            <a:ext cx="28925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7">
            <a:extLst>
              <a:ext uri="{FF2B5EF4-FFF2-40B4-BE49-F238E27FC236}">
                <a16:creationId xmlns:a16="http://schemas.microsoft.com/office/drawing/2014/main" id="{AAAEDF88-5135-695A-C7B8-C279A9130522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24FEB0B8-D71A-3C7B-BCDE-724178AFA718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1513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C4A4D-C8A8-FEC1-9C53-F8E1B477C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AE777F6-D7F5-A431-FFEB-44231D12D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RBM for resonances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E4B1B6-2957-AE24-4FF6-4076E4BEA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ED75DE5-6A3F-05C1-F53C-1B36FF5E70BC}"/>
              </a:ext>
            </a:extLst>
          </p:cNvPr>
          <p:cNvSpPr txBox="1"/>
          <p:nvPr/>
        </p:nvSpPr>
        <p:spPr bwMode="auto">
          <a:xfrm>
            <a:off x="457200" y="4825584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Training basis 𝑿</a:t>
            </a:r>
            <a:r>
              <a:rPr lang="en-US" altLang="zh-CN" sz="1600" kern="0" baseline="-25000" dirty="0">
                <a:solidFill>
                  <a:schemeClr val="tx1"/>
                </a:solidFill>
              </a:rPr>
              <a:t>𝐭𝐫𝐚𝐢𝐧</a:t>
            </a:r>
            <a:r>
              <a:rPr lang="en-US" altLang="zh-CN" sz="1600" kern="0" dirty="0">
                <a:solidFill>
                  <a:schemeClr val="tx1"/>
                </a:solidFill>
              </a:rPr>
              <a:t>: at different parameters such as potential strength 𝒄 or the complex energy 𝑬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Projecting basis 𝒀</a:t>
            </a:r>
            <a:r>
              <a:rPr lang="en-US" altLang="zh-CN" sz="1600" kern="0" baseline="-25000" dirty="0">
                <a:solidFill>
                  <a:schemeClr val="tx1"/>
                </a:solidFill>
              </a:rPr>
              <a:t>𝐩𝐫𝐨𝐣</a:t>
            </a:r>
            <a:r>
              <a:rPr lang="en-US" altLang="zh-CN" sz="1600" kern="0" dirty="0">
                <a:solidFill>
                  <a:schemeClr val="tx1"/>
                </a:solidFill>
              </a:rPr>
              <a:t>: smoothly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changed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subspace, such as high-momentum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free-particle wave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8C31C0F-5737-73BB-A7E6-19D1C2C5B0F3}"/>
              </a:ext>
            </a:extLst>
          </p:cNvPr>
          <p:cNvSpPr txBox="1"/>
          <p:nvPr/>
        </p:nvSpPr>
        <p:spPr>
          <a:xfrm>
            <a:off x="5704549" y="5406245"/>
            <a:ext cx="2448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nucleus</a:t>
            </a:r>
            <a:endParaRPr lang="en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281FEA6-330C-7B88-570E-1C646C84E8E3}"/>
              </a:ext>
            </a:extLst>
          </p:cNvPr>
          <p:cNvCxnSpPr>
            <a:cxnSpLocks/>
          </p:cNvCxnSpPr>
          <p:nvPr/>
        </p:nvCxnSpPr>
        <p:spPr>
          <a:xfrm>
            <a:off x="5499660" y="5389358"/>
            <a:ext cx="28925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AF5C351-303A-D1B2-4D03-959C68A13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063" y="870090"/>
            <a:ext cx="4352640" cy="348211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FA62F6B-15F3-E3DF-DB23-0222E05A4E89}"/>
              </a:ext>
            </a:extLst>
          </p:cNvPr>
          <p:cNvSpPr/>
          <p:nvPr/>
        </p:nvSpPr>
        <p:spPr>
          <a:xfrm>
            <a:off x="5423572" y="3126231"/>
            <a:ext cx="681816" cy="672199"/>
          </a:xfrm>
          <a:prstGeom prst="ellipse">
            <a:avLst/>
          </a:prstGeom>
          <a:solidFill>
            <a:schemeClr val="bg2">
              <a:alpha val="50000"/>
            </a:schemeClr>
          </a:solidFill>
          <a:ln w="158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77712"/>
                      <a:gd name="connsiteY0" fmla="*/ 437029 h 874058"/>
                      <a:gd name="connsiteX1" fmla="*/ 488856 w 977712"/>
                      <a:gd name="connsiteY1" fmla="*/ 0 h 874058"/>
                      <a:gd name="connsiteX2" fmla="*/ 977712 w 977712"/>
                      <a:gd name="connsiteY2" fmla="*/ 437029 h 874058"/>
                      <a:gd name="connsiteX3" fmla="*/ 488856 w 977712"/>
                      <a:gd name="connsiteY3" fmla="*/ 874058 h 874058"/>
                      <a:gd name="connsiteX4" fmla="*/ 0 w 977712"/>
                      <a:gd name="connsiteY4" fmla="*/ 437029 h 87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7712" h="874058" fill="none" extrusionOk="0">
                        <a:moveTo>
                          <a:pt x="0" y="437029"/>
                        </a:moveTo>
                        <a:cubicBezTo>
                          <a:pt x="47341" y="201281"/>
                          <a:pt x="239791" y="-43060"/>
                          <a:pt x="488856" y="0"/>
                        </a:cubicBezTo>
                        <a:cubicBezTo>
                          <a:pt x="725188" y="-5154"/>
                          <a:pt x="971970" y="201071"/>
                          <a:pt x="977712" y="437029"/>
                        </a:cubicBezTo>
                        <a:cubicBezTo>
                          <a:pt x="974551" y="648247"/>
                          <a:pt x="750830" y="885196"/>
                          <a:pt x="488856" y="874058"/>
                        </a:cubicBezTo>
                        <a:cubicBezTo>
                          <a:pt x="224342" y="877123"/>
                          <a:pt x="20647" y="683357"/>
                          <a:pt x="0" y="437029"/>
                        </a:cubicBezTo>
                        <a:close/>
                      </a:path>
                      <a:path w="977712" h="874058" stroke="0" extrusionOk="0">
                        <a:moveTo>
                          <a:pt x="0" y="437029"/>
                        </a:moveTo>
                        <a:cubicBezTo>
                          <a:pt x="-29535" y="177447"/>
                          <a:pt x="177892" y="15379"/>
                          <a:pt x="488856" y="0"/>
                        </a:cubicBezTo>
                        <a:cubicBezTo>
                          <a:pt x="779440" y="4336"/>
                          <a:pt x="917302" y="197586"/>
                          <a:pt x="977712" y="437029"/>
                        </a:cubicBezTo>
                        <a:cubicBezTo>
                          <a:pt x="971493" y="684466"/>
                          <a:pt x="753984" y="900920"/>
                          <a:pt x="488856" y="874058"/>
                        </a:cubicBezTo>
                        <a:cubicBezTo>
                          <a:pt x="188225" y="857292"/>
                          <a:pt x="60890" y="707487"/>
                          <a:pt x="0" y="4370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phere">
                <a:extLst>
                  <a:ext uri="{FF2B5EF4-FFF2-40B4-BE49-F238E27FC236}">
                    <a16:creationId xmlns:a16="http://schemas.microsoft.com/office/drawing/2014/main" id="{7960A318-49E6-AB64-2B42-61674042A7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3622170"/>
                  </p:ext>
                </p:extLst>
              </p:nvPr>
            </p:nvGraphicFramePr>
            <p:xfrm>
              <a:off x="5777371" y="3222989"/>
              <a:ext cx="158393" cy="1583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8393" cy="15839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585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4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phere">
                <a:extLst>
                  <a:ext uri="{FF2B5EF4-FFF2-40B4-BE49-F238E27FC236}">
                    <a16:creationId xmlns:a16="http://schemas.microsoft.com/office/drawing/2014/main" id="{7960A318-49E6-AB64-2B42-61674042A7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7371" y="3222989"/>
                <a:ext cx="158393" cy="158394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Sphere">
                <a:extLst>
                  <a:ext uri="{FF2B5EF4-FFF2-40B4-BE49-F238E27FC236}">
                    <a16:creationId xmlns:a16="http://schemas.microsoft.com/office/drawing/2014/main" id="{C794B29F-EFA4-5E24-4E61-BF61E36007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3066773"/>
                  </p:ext>
                </p:extLst>
              </p:nvPr>
            </p:nvGraphicFramePr>
            <p:xfrm>
              <a:off x="5478595" y="3356466"/>
              <a:ext cx="291025" cy="2910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91025" cy="2910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53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757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Sphere">
                <a:extLst>
                  <a:ext uri="{FF2B5EF4-FFF2-40B4-BE49-F238E27FC236}">
                    <a16:creationId xmlns:a16="http://schemas.microsoft.com/office/drawing/2014/main" id="{C794B29F-EFA4-5E24-4E61-BF61E36007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78595" y="3356466"/>
                <a:ext cx="291025" cy="291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Sphere">
                <a:extLst>
                  <a:ext uri="{FF2B5EF4-FFF2-40B4-BE49-F238E27FC236}">
                    <a16:creationId xmlns:a16="http://schemas.microsoft.com/office/drawing/2014/main" id="{5B165C81-2A57-3586-61AE-4F6203C827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0466895"/>
                  </p:ext>
                </p:extLst>
              </p:nvPr>
            </p:nvGraphicFramePr>
            <p:xfrm>
              <a:off x="5829968" y="3516830"/>
              <a:ext cx="158393" cy="1583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8393" cy="15839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585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4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Sphere">
                <a:extLst>
                  <a:ext uri="{FF2B5EF4-FFF2-40B4-BE49-F238E27FC236}">
                    <a16:creationId xmlns:a16="http://schemas.microsoft.com/office/drawing/2014/main" id="{5B165C81-2A57-3586-61AE-4F6203C827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9968" y="3516830"/>
                <a:ext cx="158393" cy="158394"/>
              </a:xfrm>
              <a:prstGeom prst="rect">
                <a:avLst/>
              </a:prstGeom>
              <a:noFill/>
            </p:spPr>
          </p:pic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146AD3-2C58-3966-352E-F0DEFBC0AC1A}"/>
              </a:ext>
            </a:extLst>
          </p:cNvPr>
          <p:cNvCxnSpPr>
            <a:cxnSpLocks/>
          </p:cNvCxnSpPr>
          <p:nvPr/>
        </p:nvCxnSpPr>
        <p:spPr>
          <a:xfrm flipV="1">
            <a:off x="5624108" y="3302186"/>
            <a:ext cx="229118" cy="1997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796B7C-4AB1-6292-886C-11C00CE4FB6D}"/>
              </a:ext>
            </a:extLst>
          </p:cNvPr>
          <p:cNvCxnSpPr>
            <a:cxnSpLocks/>
          </p:cNvCxnSpPr>
          <p:nvPr/>
        </p:nvCxnSpPr>
        <p:spPr>
          <a:xfrm>
            <a:off x="5738667" y="3410898"/>
            <a:ext cx="174906" cy="1851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10CB220-E9A2-40E7-318C-F85EE24999B8}"/>
              </a:ext>
            </a:extLst>
          </p:cNvPr>
          <p:cNvGrpSpPr/>
          <p:nvPr/>
        </p:nvGrpSpPr>
        <p:grpSpPr>
          <a:xfrm>
            <a:off x="379516" y="892550"/>
            <a:ext cx="4324564" cy="3459652"/>
            <a:chOff x="13522756" y="29220990"/>
            <a:chExt cx="7551848" cy="604147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2548318C-B35B-398F-DA82-E3CA728ED4CC}"/>
                </a:ext>
              </a:extLst>
            </p:cNvPr>
            <p:cNvGrpSpPr/>
            <p:nvPr/>
          </p:nvGrpSpPr>
          <p:grpSpPr>
            <a:xfrm>
              <a:off x="13522756" y="29220990"/>
              <a:ext cx="7551848" cy="6041479"/>
              <a:chOff x="11528146" y="20085511"/>
              <a:chExt cx="7551848" cy="6041479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0EB143D7-6751-0706-6E78-404307F59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28146" y="20085511"/>
                <a:ext cx="7551848" cy="6041479"/>
              </a:xfrm>
              <a:prstGeom prst="rect">
                <a:avLst/>
              </a:prstGeom>
            </p:spPr>
          </p:pic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75EA6F7-B1C4-840C-D734-D2B4C18A8EC9}"/>
                  </a:ext>
                </a:extLst>
              </p:cNvPr>
              <p:cNvSpPr/>
              <p:nvPr/>
            </p:nvSpPr>
            <p:spPr>
              <a:xfrm>
                <a:off x="12653681" y="24212075"/>
                <a:ext cx="1008531" cy="1015121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15875">
                <a:solidFill>
                  <a:schemeClr val="tx1"/>
                </a:solidFill>
                <a:prstDash val="dash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77712"/>
                          <a:gd name="connsiteY0" fmla="*/ 437029 h 874058"/>
                          <a:gd name="connsiteX1" fmla="*/ 488856 w 977712"/>
                          <a:gd name="connsiteY1" fmla="*/ 0 h 874058"/>
                          <a:gd name="connsiteX2" fmla="*/ 977712 w 977712"/>
                          <a:gd name="connsiteY2" fmla="*/ 437029 h 874058"/>
                          <a:gd name="connsiteX3" fmla="*/ 488856 w 977712"/>
                          <a:gd name="connsiteY3" fmla="*/ 874058 h 874058"/>
                          <a:gd name="connsiteX4" fmla="*/ 0 w 977712"/>
                          <a:gd name="connsiteY4" fmla="*/ 437029 h 8740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977712" h="874058" fill="none" extrusionOk="0">
                            <a:moveTo>
                              <a:pt x="0" y="437029"/>
                            </a:moveTo>
                            <a:cubicBezTo>
                              <a:pt x="47341" y="201281"/>
                              <a:pt x="239791" y="-43060"/>
                              <a:pt x="488856" y="0"/>
                            </a:cubicBezTo>
                            <a:cubicBezTo>
                              <a:pt x="725188" y="-5154"/>
                              <a:pt x="971970" y="201071"/>
                              <a:pt x="977712" y="437029"/>
                            </a:cubicBezTo>
                            <a:cubicBezTo>
                              <a:pt x="974551" y="648247"/>
                              <a:pt x="750830" y="885196"/>
                              <a:pt x="488856" y="874058"/>
                            </a:cubicBezTo>
                            <a:cubicBezTo>
                              <a:pt x="224342" y="877123"/>
                              <a:pt x="20647" y="683357"/>
                              <a:pt x="0" y="437029"/>
                            </a:cubicBezTo>
                            <a:close/>
                          </a:path>
                          <a:path w="977712" h="874058" stroke="0" extrusionOk="0">
                            <a:moveTo>
                              <a:pt x="0" y="437029"/>
                            </a:moveTo>
                            <a:cubicBezTo>
                              <a:pt x="-29535" y="177447"/>
                              <a:pt x="177892" y="15379"/>
                              <a:pt x="488856" y="0"/>
                            </a:cubicBezTo>
                            <a:cubicBezTo>
                              <a:pt x="779440" y="4336"/>
                              <a:pt x="917302" y="197586"/>
                              <a:pt x="977712" y="437029"/>
                            </a:cubicBezTo>
                            <a:cubicBezTo>
                              <a:pt x="971493" y="684466"/>
                              <a:pt x="753984" y="900920"/>
                              <a:pt x="488856" y="874058"/>
                            </a:cubicBezTo>
                            <a:cubicBezTo>
                              <a:pt x="188225" y="857292"/>
                              <a:pt x="60890" y="707487"/>
                              <a:pt x="0" y="437029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 dirty="0"/>
              </a:p>
            </p:txBody>
          </p: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0" name="3D Model 59" descr="Sphere">
                    <a:extLst>
                      <a:ext uri="{FF2B5EF4-FFF2-40B4-BE49-F238E27FC236}">
                        <a16:creationId xmlns:a16="http://schemas.microsoft.com/office/drawing/2014/main" id="{1BE742FB-9CC9-1B41-DD3D-8AAAF2AE96C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06877286"/>
                      </p:ext>
                    </p:extLst>
                  </p:nvPr>
                </p:nvGraphicFramePr>
                <p:xfrm>
                  <a:off x="13285452" y="24742406"/>
                  <a:ext cx="282839" cy="282840"/>
                </p:xfrm>
                <a:graphic>
                  <a:graphicData uri="http://schemas.microsoft.com/office/drawing/2017/model3d">
                    <am3d:model3d r:embed="rId3">
                      <am3d:spPr>
                        <a:xfrm>
                          <a:off x="0" y="0"/>
                          <a:ext cx="282839" cy="282840"/>
                        </a:xfrm>
                        <a:prstGeom prst="rect">
                          <a:avLst/>
                        </a:prstGeom>
                        <a:noFill/>
                      </am3d:spPr>
                      <am3d:camera>
                        <am3d:pos x="0" y="0" z="81469184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7143146" d="1000000"/>
                        <am3d:preTrans dx="-2" dy="-18000000" dz="3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5850001"/>
                        <am3d:postTrans dx="0" dy="0" dz="0"/>
                      </am3d:trans>
                      <am3d:raster rName="Office3DRenderer" rVer="16.0.8326">
                        <am3d:blip r:embed="rId8"/>
                      </am3d:raster>
                      <am3d:objViewport viewportSz="219161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0" name="3D Model 59" descr="Sphere">
                    <a:extLst>
                      <a:ext uri="{FF2B5EF4-FFF2-40B4-BE49-F238E27FC236}">
                        <a16:creationId xmlns:a16="http://schemas.microsoft.com/office/drawing/2014/main" id="{1BE742FB-9CC9-1B41-DD3D-8AAAF2AE96C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385837" y="3559320"/>
                    <a:ext cx="161968" cy="161968"/>
                  </a:xfrm>
                  <a:prstGeom prst="rect">
                    <a:avLst/>
                  </a:prstGeom>
                  <a:noFill/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60" descr="Sphere">
                    <a:extLst>
                      <a:ext uri="{FF2B5EF4-FFF2-40B4-BE49-F238E27FC236}">
                        <a16:creationId xmlns:a16="http://schemas.microsoft.com/office/drawing/2014/main" id="{97FCEEB7-8321-4D71-99CD-1836845E746D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106611856"/>
                      </p:ext>
                    </p:extLst>
                  </p:nvPr>
                </p:nvGraphicFramePr>
                <p:xfrm>
                  <a:off x="12769341" y="24395783"/>
                  <a:ext cx="496303" cy="496301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496303" cy="496301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81469193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011533" d="1000000"/>
                        <am3d:preTrans dx="0" dy="0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9"/>
                      </am3d:raster>
                      <am3d:objViewport viewportSz="415097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60" descr="Sphere">
                    <a:extLst>
                      <a:ext uri="{FF2B5EF4-FFF2-40B4-BE49-F238E27FC236}">
                        <a16:creationId xmlns:a16="http://schemas.microsoft.com/office/drawing/2014/main" id="{97FCEEB7-8321-4D71-99CD-1836845E746D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090286" y="3360827"/>
                    <a:ext cx="284208" cy="284207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FECD398-5627-0460-C495-F04924E61B54}"/>
                </a:ext>
              </a:extLst>
            </p:cNvPr>
            <p:cNvCxnSpPr>
              <a:cxnSpLocks/>
            </p:cNvCxnSpPr>
            <p:nvPr/>
          </p:nvCxnSpPr>
          <p:spPr>
            <a:xfrm>
              <a:off x="14991574" y="33760514"/>
              <a:ext cx="420564" cy="2480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083078A-9A59-BB66-1032-D7FBA9725A87}"/>
              </a:ext>
            </a:extLst>
          </p:cNvPr>
          <p:cNvSpPr/>
          <p:nvPr/>
        </p:nvSpPr>
        <p:spPr>
          <a:xfrm>
            <a:off x="1246398" y="925044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Two-body system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B84DAAA0-5583-4BE3-F2C4-90015A307B8E}"/>
              </a:ext>
            </a:extLst>
          </p:cNvPr>
          <p:cNvSpPr/>
          <p:nvPr/>
        </p:nvSpPr>
        <p:spPr>
          <a:xfrm>
            <a:off x="5764480" y="895237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Three-body system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C7D55EA0-6A10-93DE-8BBD-B9BD96161C07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F2396CB7-FEDC-8192-62A5-2B4CA30707D7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12624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4CE17-41F6-98AC-5625-495BF6C37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88587237-928C-68EB-8ECD-9A144F442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Principal-component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709E74-2A4A-CEE0-A739-DCCD5A55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16</a:t>
            </a:fld>
            <a:endParaRPr lang="zh-CN" alt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64A4EB8-E413-CFD7-3C93-C26596D68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498142"/>
            <a:ext cx="4769223" cy="38256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C10CF27-795E-26BF-D359-015C874B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93" y="1508302"/>
            <a:ext cx="3440259" cy="39263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4E1923-8F71-4EC5-E6C1-3DE34179D333}"/>
              </a:ext>
            </a:extLst>
          </p:cNvPr>
          <p:cNvSpPr txBox="1"/>
          <p:nvPr/>
        </p:nvSpPr>
        <p:spPr>
          <a:xfrm>
            <a:off x="7786610" y="1716447"/>
            <a:ext cx="90019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B3EE34-3A94-4875-DC33-A1456031ACC4}"/>
              </a:ext>
            </a:extLst>
          </p:cNvPr>
          <p:cNvSpPr txBox="1"/>
          <p:nvPr/>
        </p:nvSpPr>
        <p:spPr>
          <a:xfrm>
            <a:off x="3734560" y="3545543"/>
            <a:ext cx="14105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components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18A03E-C09F-6E1B-1151-7148CB459595}"/>
              </a:ext>
            </a:extLst>
          </p:cNvPr>
          <p:cNvSpPr txBox="1"/>
          <p:nvPr/>
        </p:nvSpPr>
        <p:spPr>
          <a:xfrm>
            <a:off x="3734560" y="1550987"/>
            <a:ext cx="14105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81F9EB-BD9C-E70E-7ADA-D40B174BBB34}"/>
              </a:ext>
            </a:extLst>
          </p:cNvPr>
          <p:cNvSpPr/>
          <p:nvPr/>
        </p:nvSpPr>
        <p:spPr>
          <a:xfrm>
            <a:off x="1601712" y="1994218"/>
            <a:ext cx="508000" cy="1122560"/>
          </a:xfrm>
          <a:prstGeom prst="rect">
            <a:avLst/>
          </a:prstGeom>
          <a:solidFill>
            <a:srgbClr val="C00000">
              <a:alpha val="50000"/>
            </a:srgbClr>
          </a:solidFill>
        </p:spPr>
        <p:txBody>
          <a:bodyPr wrap="square" rtlCol="0" anchor="ctr">
            <a:spAutoFit/>
          </a:bodyPr>
          <a:lstStyle/>
          <a:p>
            <a:pPr algn="l"/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D3B95A-6BE4-74F1-F817-B382482B9D8A}"/>
              </a:ext>
            </a:extLst>
          </p:cNvPr>
          <p:cNvSpPr txBox="1"/>
          <p:nvPr/>
        </p:nvSpPr>
        <p:spPr bwMode="auto">
          <a:xfrm>
            <a:off x="1535672" y="2332000"/>
            <a:ext cx="64008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zh-CN" sz="1800" kern="0" dirty="0">
                <a:solidFill>
                  <a:schemeClr val="tx1"/>
                </a:solidFill>
              </a:rPr>
              <a:t>𝒀</a:t>
            </a:r>
            <a:r>
              <a:rPr lang="en-US" altLang="zh-CN" sz="1800" kern="0" baseline="-25000" dirty="0">
                <a:solidFill>
                  <a:schemeClr val="tx1"/>
                </a:solidFill>
              </a:rPr>
              <a:t>𝐩𝐫𝐨𝐣</a:t>
            </a:r>
            <a:endParaRPr lang="en-CN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FEEB0A-E422-2773-512D-D5B32E9146C2}"/>
              </a:ext>
            </a:extLst>
          </p:cNvPr>
          <p:cNvCxnSpPr>
            <a:cxnSpLocks/>
          </p:cNvCxnSpPr>
          <p:nvPr/>
        </p:nvCxnSpPr>
        <p:spPr>
          <a:xfrm>
            <a:off x="1259840" y="1320800"/>
            <a:ext cx="0" cy="1544320"/>
          </a:xfrm>
          <a:prstGeom prst="straightConnector1">
            <a:avLst/>
          </a:prstGeom>
          <a:ln w="34925">
            <a:solidFill>
              <a:schemeClr val="accent6">
                <a:lumMod val="50000"/>
              </a:schemeClr>
            </a:solidFill>
            <a:tailEnd type="triangle" w="med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427E052-C710-99CC-DA7D-4D30DD02E8F8}"/>
              </a:ext>
            </a:extLst>
          </p:cNvPr>
          <p:cNvSpPr txBox="1"/>
          <p:nvPr/>
        </p:nvSpPr>
        <p:spPr>
          <a:xfrm>
            <a:off x="850437" y="881307"/>
            <a:ext cx="288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Crucial region for continuum</a:t>
            </a:r>
            <a:endParaRPr lang="en-CN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F8662F1-2E69-07EA-72D1-B459818356AD}"/>
              </a:ext>
            </a:extLst>
          </p:cNvPr>
          <p:cNvSpPr/>
          <p:nvPr/>
        </p:nvSpPr>
        <p:spPr>
          <a:xfrm>
            <a:off x="3879829" y="2233208"/>
            <a:ext cx="681816" cy="672199"/>
          </a:xfrm>
          <a:prstGeom prst="ellipse">
            <a:avLst/>
          </a:prstGeom>
          <a:solidFill>
            <a:schemeClr val="bg2">
              <a:alpha val="50000"/>
            </a:schemeClr>
          </a:solidFill>
          <a:ln w="15875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77712"/>
                      <a:gd name="connsiteY0" fmla="*/ 437029 h 874058"/>
                      <a:gd name="connsiteX1" fmla="*/ 488856 w 977712"/>
                      <a:gd name="connsiteY1" fmla="*/ 0 h 874058"/>
                      <a:gd name="connsiteX2" fmla="*/ 977712 w 977712"/>
                      <a:gd name="connsiteY2" fmla="*/ 437029 h 874058"/>
                      <a:gd name="connsiteX3" fmla="*/ 488856 w 977712"/>
                      <a:gd name="connsiteY3" fmla="*/ 874058 h 874058"/>
                      <a:gd name="connsiteX4" fmla="*/ 0 w 977712"/>
                      <a:gd name="connsiteY4" fmla="*/ 437029 h 874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77712" h="874058" fill="none" extrusionOk="0">
                        <a:moveTo>
                          <a:pt x="0" y="437029"/>
                        </a:moveTo>
                        <a:cubicBezTo>
                          <a:pt x="47341" y="201281"/>
                          <a:pt x="239791" y="-43060"/>
                          <a:pt x="488856" y="0"/>
                        </a:cubicBezTo>
                        <a:cubicBezTo>
                          <a:pt x="725188" y="-5154"/>
                          <a:pt x="971970" y="201071"/>
                          <a:pt x="977712" y="437029"/>
                        </a:cubicBezTo>
                        <a:cubicBezTo>
                          <a:pt x="974551" y="648247"/>
                          <a:pt x="750830" y="885196"/>
                          <a:pt x="488856" y="874058"/>
                        </a:cubicBezTo>
                        <a:cubicBezTo>
                          <a:pt x="224342" y="877123"/>
                          <a:pt x="20647" y="683357"/>
                          <a:pt x="0" y="437029"/>
                        </a:cubicBezTo>
                        <a:close/>
                      </a:path>
                      <a:path w="977712" h="874058" stroke="0" extrusionOk="0">
                        <a:moveTo>
                          <a:pt x="0" y="437029"/>
                        </a:moveTo>
                        <a:cubicBezTo>
                          <a:pt x="-29535" y="177447"/>
                          <a:pt x="177892" y="15379"/>
                          <a:pt x="488856" y="0"/>
                        </a:cubicBezTo>
                        <a:cubicBezTo>
                          <a:pt x="779440" y="4336"/>
                          <a:pt x="917302" y="197586"/>
                          <a:pt x="977712" y="437029"/>
                        </a:cubicBezTo>
                        <a:cubicBezTo>
                          <a:pt x="971493" y="684466"/>
                          <a:pt x="753984" y="900920"/>
                          <a:pt x="488856" y="874058"/>
                        </a:cubicBezTo>
                        <a:cubicBezTo>
                          <a:pt x="188225" y="857292"/>
                          <a:pt x="60890" y="707487"/>
                          <a:pt x="0" y="43702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Sphere">
                <a:extLst>
                  <a:ext uri="{FF2B5EF4-FFF2-40B4-BE49-F238E27FC236}">
                    <a16:creationId xmlns:a16="http://schemas.microsoft.com/office/drawing/2014/main" id="{F9652FE1-1DDB-543B-F322-45F58DB5A1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1142142"/>
                  </p:ext>
                </p:extLst>
              </p:nvPr>
            </p:nvGraphicFramePr>
            <p:xfrm>
              <a:off x="4233628" y="2329966"/>
              <a:ext cx="158393" cy="1583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8393" cy="15839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58500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4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Sphere">
                <a:extLst>
                  <a:ext uri="{FF2B5EF4-FFF2-40B4-BE49-F238E27FC236}">
                    <a16:creationId xmlns:a16="http://schemas.microsoft.com/office/drawing/2014/main" id="{F9652FE1-1DDB-543B-F322-45F58DB5A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3628" y="2329966"/>
                <a:ext cx="158393" cy="158394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 descr="Sphere">
                <a:extLst>
                  <a:ext uri="{FF2B5EF4-FFF2-40B4-BE49-F238E27FC236}">
                    <a16:creationId xmlns:a16="http://schemas.microsoft.com/office/drawing/2014/main" id="{E36FB89E-8741-2DD9-78DA-CA658B0C14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660844"/>
                  </p:ext>
                </p:extLst>
              </p:nvPr>
            </p:nvGraphicFramePr>
            <p:xfrm>
              <a:off x="3934852" y="2463443"/>
              <a:ext cx="291025" cy="29102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91025" cy="291025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1533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757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 descr="Sphere">
                <a:extLst>
                  <a:ext uri="{FF2B5EF4-FFF2-40B4-BE49-F238E27FC236}">
                    <a16:creationId xmlns:a16="http://schemas.microsoft.com/office/drawing/2014/main" id="{E36FB89E-8741-2DD9-78DA-CA658B0C14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4852" y="2463443"/>
                <a:ext cx="291025" cy="291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Sphere">
                <a:extLst>
                  <a:ext uri="{FF2B5EF4-FFF2-40B4-BE49-F238E27FC236}">
                    <a16:creationId xmlns:a16="http://schemas.microsoft.com/office/drawing/2014/main" id="{7DE738DA-EF4E-BDA0-094D-33C9441D0D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5183802"/>
                  </p:ext>
                </p:extLst>
              </p:nvPr>
            </p:nvGraphicFramePr>
            <p:xfrm>
              <a:off x="4286225" y="2623807"/>
              <a:ext cx="158393" cy="1583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8393" cy="15839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 ax="585000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14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Sphere">
                <a:extLst>
                  <a:ext uri="{FF2B5EF4-FFF2-40B4-BE49-F238E27FC236}">
                    <a16:creationId xmlns:a16="http://schemas.microsoft.com/office/drawing/2014/main" id="{7DE738DA-EF4E-BDA0-094D-33C9441D0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6225" y="2623807"/>
                <a:ext cx="158393" cy="158394"/>
              </a:xfrm>
              <a:prstGeom prst="rect">
                <a:avLst/>
              </a:prstGeom>
              <a:noFill/>
            </p:spPr>
          </p:pic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A2CCB9-87F2-F4AB-F625-745EA52FB2D9}"/>
              </a:ext>
            </a:extLst>
          </p:cNvPr>
          <p:cNvCxnSpPr>
            <a:cxnSpLocks/>
          </p:cNvCxnSpPr>
          <p:nvPr/>
        </p:nvCxnSpPr>
        <p:spPr>
          <a:xfrm flipV="1">
            <a:off x="4079788" y="2408106"/>
            <a:ext cx="229118" cy="1997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E6A453-EA00-4FC3-C275-D7DF5B6A9C46}"/>
              </a:ext>
            </a:extLst>
          </p:cNvPr>
          <p:cNvCxnSpPr>
            <a:cxnSpLocks/>
          </p:cNvCxnSpPr>
          <p:nvPr/>
        </p:nvCxnSpPr>
        <p:spPr>
          <a:xfrm>
            <a:off x="4194347" y="2516818"/>
            <a:ext cx="174906" cy="1851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3C2BEF66-4C34-7F36-9F20-07E40CB2B29F}"/>
              </a:ext>
            </a:extLst>
          </p:cNvPr>
          <p:cNvSpPr txBox="1"/>
          <p:nvPr/>
        </p:nvSpPr>
        <p:spPr bwMode="auto">
          <a:xfrm>
            <a:off x="457200" y="5628224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Training wave function can be bound states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3002C673-FFC2-9C00-719D-38CCA4797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0945" y="5588138"/>
            <a:ext cx="33918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Y. Cheng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Phys. Rev. C 111, 064315 (2025)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58C32989-2956-98A5-E350-DBB8FD583A95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AF2CBDF-9981-285E-05CA-549C3CAAFC5A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210235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E087D-2480-980D-1D05-3A139738B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31B7002-1BE1-2412-847A-6B48B2504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Accuracy &amp; efficiency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472370-FC25-25DC-8F8A-BD78B9E0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17</a:t>
            </a:fld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8223610-2447-302D-3800-DCF59615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77" y="966228"/>
            <a:ext cx="3758566" cy="44539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3ABE43-74CD-1925-D09C-F21932CC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39" y="900065"/>
            <a:ext cx="3758566" cy="469820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55CDFF-05E6-7843-E6C5-39EBA39F9C17}"/>
              </a:ext>
            </a:extLst>
          </p:cNvPr>
          <p:cNvCxnSpPr>
            <a:cxnSpLocks/>
          </p:cNvCxnSpPr>
          <p:nvPr/>
        </p:nvCxnSpPr>
        <p:spPr>
          <a:xfrm flipV="1">
            <a:off x="1635760" y="4561840"/>
            <a:ext cx="0" cy="1089403"/>
          </a:xfrm>
          <a:prstGeom prst="straightConnector1">
            <a:avLst/>
          </a:prstGeom>
          <a:ln w="34925">
            <a:solidFill>
              <a:srgbClr val="C00000"/>
            </a:solidFill>
            <a:tailEnd type="triangle" w="med" len="lg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0E7BAF-8878-64B7-5682-973C63A22BCF}"/>
              </a:ext>
            </a:extLst>
          </p:cNvPr>
          <p:cNvSpPr txBox="1"/>
          <p:nvPr/>
        </p:nvSpPr>
        <p:spPr>
          <a:xfrm>
            <a:off x="1143645" y="5651243"/>
            <a:ext cx="7543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∈ [0.5, 1.0]  corresponds to the inner-nucleus region strongly impacted by the structure </a:t>
            </a:r>
            <a:endParaRPr lang="en-CN" sz="1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8C6B1C42-7C25-013D-88B7-BCF2972575F9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F9BB3EA-1273-C6D6-7201-07F704D5B0DB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385232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DF230-0209-A34D-93EC-C35E047BA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5223824-AF33-8B73-1117-3AA27C8F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1" y="889924"/>
            <a:ext cx="7416800" cy="4207608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A2CA79C2-6D9C-4FE3-01D2-6025FB40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But at what cost?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B64B71-F3E6-903F-F73C-67DE5215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2197BB5-A4FB-921D-1838-C708AB25327A}"/>
              </a:ext>
            </a:extLst>
          </p:cNvPr>
          <p:cNvSpPr txBox="1"/>
          <p:nvPr/>
        </p:nvSpPr>
        <p:spPr bwMode="auto">
          <a:xfrm>
            <a:off x="457200" y="5201658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Wavefunction matches inside the nucleus (mid- &amp; high-momenta), but fails asymptotically for both emulators 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Asymptotic-observable predictions might be challenging  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6A24C2AE-6949-B45D-FD14-24F15BA45117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7F5AEE6-1B25-9491-46A6-591B6D08594E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29386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6AE3F-A2CA-701F-1909-71A481D68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8074815-AAEC-2E88-75A4-9F648DFA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Wavefunction correction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A73FE-006B-291C-1657-DA8EA5CE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30D70-343E-B6B2-30D8-74E52C5CD032}"/>
              </a:ext>
            </a:extLst>
          </p:cNvPr>
          <p:cNvSpPr txBox="1"/>
          <p:nvPr/>
        </p:nvSpPr>
        <p:spPr>
          <a:xfrm>
            <a:off x="457200" y="1023829"/>
            <a:ext cx="978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the emulated wavefunction has ignored the asymptotic behavior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2068D-C6D5-775E-E4BF-2C695BC63879}"/>
              </a:ext>
            </a:extLst>
          </p:cNvPr>
          <p:cNvSpPr txBox="1"/>
          <p:nvPr/>
        </p:nvSpPr>
        <p:spPr>
          <a:xfrm>
            <a:off x="418299" y="3515432"/>
            <a:ext cx="440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the numerical stability: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3EE077-6558-B244-C8DE-B9694FA20984}"/>
              </a:ext>
            </a:extLst>
          </p:cNvPr>
          <p:cNvSpPr txBox="1"/>
          <p:nvPr/>
        </p:nvSpPr>
        <p:spPr>
          <a:xfrm>
            <a:off x="77106" y="4827121"/>
            <a:ext cx="5618807" cy="369332"/>
          </a:xfrm>
          <a:prstGeom prst="rect">
            <a:avLst/>
          </a:prstGeom>
          <a:noFill/>
          <a:ln w="158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 the localized component as a reference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363CC0-D255-0DFD-54C6-747F205C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33" y="1500878"/>
            <a:ext cx="2723207" cy="5992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90AE9-5E8D-819F-2F73-875292391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33" y="2351133"/>
            <a:ext cx="3806524" cy="3739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1AD96-1DD8-027C-AF52-F92BDBE98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296" y="2224278"/>
            <a:ext cx="2971800" cy="627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274481-82CE-1CD9-D094-8EA496980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99" y="4100099"/>
            <a:ext cx="4409974" cy="5684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128E14-FEEF-C189-B98A-B72E561B3409}"/>
              </a:ext>
            </a:extLst>
          </p:cNvPr>
          <p:cNvSpPr txBox="1"/>
          <p:nvPr/>
        </p:nvSpPr>
        <p:spPr>
          <a:xfrm>
            <a:off x="3449042" y="1512739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localized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73A699-0AE1-288C-14F3-DE8B59A21966}"/>
              </a:ext>
            </a:extLst>
          </p:cNvPr>
          <p:cNvSpPr/>
          <p:nvPr/>
        </p:nvSpPr>
        <p:spPr>
          <a:xfrm>
            <a:off x="1874883" y="2272737"/>
            <a:ext cx="1338943" cy="480712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354BA83-CE2A-2D96-9796-2797404F09FA}"/>
              </a:ext>
            </a:extLst>
          </p:cNvPr>
          <p:cNvSpPr/>
          <p:nvPr/>
        </p:nvSpPr>
        <p:spPr>
          <a:xfrm>
            <a:off x="4697747" y="2425526"/>
            <a:ext cx="695314" cy="231946"/>
          </a:xfrm>
          <a:prstGeom prst="rightArrow">
            <a:avLst>
              <a:gd name="adj1" fmla="val 50000"/>
              <a:gd name="adj2" fmla="val 152003"/>
            </a:avLst>
          </a:prstGeom>
          <a:solidFill>
            <a:srgbClr val="1C4885">
              <a:alpha val="50000"/>
            </a:srgb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12E7BC-42F3-99AF-011A-5CD2DDDF16C3}"/>
              </a:ext>
            </a:extLst>
          </p:cNvPr>
          <p:cNvSpPr txBox="1"/>
          <p:nvPr/>
        </p:nvSpPr>
        <p:spPr>
          <a:xfrm>
            <a:off x="5524260" y="1797721"/>
            <a:ext cx="305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Lippmann-Schwinger equation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5C75546D-EA4C-C773-FC63-045475310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057" y="3242239"/>
            <a:ext cx="3792837" cy="2558377"/>
          </a:xfrm>
          <a:prstGeom prst="rect">
            <a:avLst/>
          </a:prstGeom>
        </p:spPr>
      </p:pic>
      <p:sp>
        <p:nvSpPr>
          <p:cNvPr id="19" name="TextBox 12">
            <a:extLst>
              <a:ext uri="{FF2B5EF4-FFF2-40B4-BE49-F238E27FC236}">
                <a16:creationId xmlns:a16="http://schemas.microsoft.com/office/drawing/2014/main" id="{D75548F4-CA3C-977D-969D-D21485C8D05C}"/>
              </a:ext>
            </a:extLst>
          </p:cNvPr>
          <p:cNvSpPr txBox="1"/>
          <p:nvPr/>
        </p:nvSpPr>
        <p:spPr>
          <a:xfrm>
            <a:off x="7178946" y="3557764"/>
            <a:ext cx="1616056" cy="369332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 error</a:t>
            </a:r>
            <a:endParaRPr lang="en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839803-C955-54CC-0FD4-A0B1028DDB2C}"/>
              </a:ext>
            </a:extLst>
          </p:cNvPr>
          <p:cNvSpPr txBox="1"/>
          <p:nvPr/>
        </p:nvSpPr>
        <p:spPr>
          <a:xfrm>
            <a:off x="6903720" y="3978206"/>
            <a:ext cx="2438400" cy="584775"/>
          </a:xfrm>
          <a:prstGeom prst="rect">
            <a:avLst/>
          </a:prstGeom>
          <a:noFill/>
          <a:ln w="158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Iterate to improve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ost is trivial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8A338776-1569-95E1-A6B4-6275457F153B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3742BBD1-BEFF-D0CB-065B-4241262F5372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113648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 bwMode="auto">
          <a:xfrm>
            <a:off x="-4459458" y="689317"/>
            <a:ext cx="0" cy="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lang="en-US" sz="1600" kern="0" dirty="0">
              <a:solidFill>
                <a:schemeClr val="tx1"/>
              </a:solidFill>
            </a:endParaRPr>
          </a:p>
        </p:txBody>
      </p:sp>
      <p:sp>
        <p:nvSpPr>
          <p:cNvPr id="11" name="Content Placeholder 2"/>
          <p:cNvSpPr txBox="1"/>
          <p:nvPr/>
        </p:nvSpPr>
        <p:spPr>
          <a:xfrm>
            <a:off x="833305" y="1146411"/>
            <a:ext cx="7488408" cy="466740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320040">
              <a:lnSpc>
                <a:spcPct val="150000"/>
              </a:lnSpc>
            </a:pPr>
            <a:r>
              <a:rPr lang="en-US" dirty="0"/>
              <a:t>Introduction</a:t>
            </a:r>
            <a:endParaRPr lang="en-US" sz="2000" dirty="0"/>
          </a:p>
          <a:p>
            <a:pPr lvl="1" indent="-320040">
              <a:lnSpc>
                <a:spcPct val="150000"/>
              </a:lnSpc>
              <a:buSzPct val="80000"/>
              <a:buFont typeface="Courier New" panose="02070309020205020404" charset="0"/>
              <a:buChar char="o"/>
            </a:pPr>
            <a:r>
              <a:rPr lang="en-US" sz="2000" dirty="0"/>
              <a:t>Open quantum systems (OQSs)</a:t>
            </a:r>
          </a:p>
          <a:p>
            <a:pPr marL="708660" lvl="1" indent="-342900">
              <a:lnSpc>
                <a:spcPct val="150000"/>
              </a:lnSpc>
              <a:buSzPct val="80000"/>
              <a:buFont typeface="Courier New" panose="02070309020205020404" charset="0"/>
              <a:buChar char="o"/>
            </a:pPr>
            <a:r>
              <a:rPr lang="en-US" sz="2000" dirty="0"/>
              <a:t>Theoretical developments and challenges</a:t>
            </a:r>
          </a:p>
          <a:p>
            <a:pPr marL="708660" lvl="1" indent="-342900">
              <a:lnSpc>
                <a:spcPct val="150000"/>
              </a:lnSpc>
              <a:buSzPct val="80000"/>
              <a:buFont typeface="Courier New" panose="02070309020205020404" charset="0"/>
              <a:buChar char="o"/>
            </a:pPr>
            <a:endParaRPr lang="en-US" dirty="0"/>
          </a:p>
          <a:p>
            <a:pPr indent="-320040">
              <a:lnSpc>
                <a:spcPct val="150000"/>
              </a:lnSpc>
            </a:pPr>
            <a:r>
              <a:rPr lang="en-US" altLang="zh-CN" dirty="0"/>
              <a:t>Emulators for OQSs (resonances)</a:t>
            </a:r>
            <a:endParaRPr lang="en-US" dirty="0"/>
          </a:p>
          <a:p>
            <a:pPr lvl="1" indent="-320040">
              <a:lnSpc>
                <a:spcPct val="150000"/>
              </a:lnSpc>
              <a:buSzPct val="80000"/>
              <a:buFont typeface="Courier New" panose="02070309020205020404" charset="0"/>
              <a:buChar char="o"/>
            </a:pPr>
            <a:r>
              <a:rPr lang="en-US" altLang="zh-CN" sz="2000" dirty="0"/>
              <a:t>Response function</a:t>
            </a:r>
          </a:p>
          <a:p>
            <a:pPr lvl="1" indent="-320040">
              <a:lnSpc>
                <a:spcPct val="150000"/>
              </a:lnSpc>
              <a:buSzPct val="80000"/>
              <a:buFont typeface="Courier New" panose="02070309020205020404" charset="0"/>
              <a:buChar char="o"/>
            </a:pPr>
            <a:r>
              <a:rPr lang="en-US" altLang="zh-CN" sz="2000" dirty="0"/>
              <a:t>Resonance energy/width</a:t>
            </a:r>
            <a:endParaRPr lang="en-US" sz="2000" dirty="0"/>
          </a:p>
          <a:p>
            <a:pPr lvl="1" indent="-320040">
              <a:lnSpc>
                <a:spcPct val="150000"/>
              </a:lnSpc>
              <a:buSzPct val="80000"/>
              <a:buFont typeface="Courier New" panose="02070309020205020404" charset="0"/>
              <a:buChar char="o"/>
            </a:pPr>
            <a:r>
              <a:rPr lang="en-US" altLang="zh-CN" sz="2000" dirty="0"/>
              <a:t>Continuum coupling &amp; asymptotic observable</a:t>
            </a:r>
            <a:endParaRPr lang="en-US" dirty="0"/>
          </a:p>
          <a:p>
            <a:pPr indent="-320040"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427F06-964B-4B90-B737-1E5A74F39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34" y="3653022"/>
            <a:ext cx="1931607" cy="18146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EA5097-D7AC-856C-50DB-73F054985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43" y="987005"/>
            <a:ext cx="2359494" cy="19170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CC5E8-0A08-C7D1-A651-7F67F413C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6BF0A82-49B8-A8DE-84B8-57D29D09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11" y="889924"/>
            <a:ext cx="7416800" cy="4207608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ED94310-EA30-53AF-45AB-6289167F0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Wavefunction correction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9A75E5-7DFF-44FC-5C9A-779B582A1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C9C1BD2-2DB5-9BCC-FB30-5BA38DAF43AC}"/>
              </a:ext>
            </a:extLst>
          </p:cNvPr>
          <p:cNvSpPr txBox="1"/>
          <p:nvPr/>
        </p:nvSpPr>
        <p:spPr bwMode="auto">
          <a:xfrm>
            <a:off x="457200" y="5303258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L-S correction improves the overall wave function 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Require additional steps 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ADBEAF99-6FAF-452D-F19B-6AEAAC188221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D82B59E-82E0-70A6-EAC1-7DC055FC89A7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38746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90DF-BE0B-ED27-CB2A-0052EC589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6F39445A-ECEE-785B-AC84-1673574D6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Emulator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asymptotic</a:t>
            </a:r>
            <a:r>
              <a:rPr lang="zh-CN" altLang="en-US" dirty="0"/>
              <a:t> </a:t>
            </a:r>
            <a:r>
              <a:rPr lang="en-US" altLang="zh-CN" dirty="0"/>
              <a:t>observables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7F7CE5-8B2A-9B8A-A58D-D931B2BE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383B36-8DEC-B89E-29C9-9FD27ABAEEFA}"/>
              </a:ext>
            </a:extLst>
          </p:cNvPr>
          <p:cNvSpPr/>
          <p:nvPr/>
        </p:nvSpPr>
        <p:spPr>
          <a:xfrm>
            <a:off x="376324" y="1019065"/>
            <a:ext cx="8310476" cy="3248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Challenges</a:t>
            </a: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:</a:t>
            </a:r>
            <a:r>
              <a:rPr lang="zh-CN" altLang="en-US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handle</a:t>
            </a:r>
            <a:r>
              <a:rPr lang="zh-CN" altLang="en-US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structure</a:t>
            </a:r>
            <a:r>
              <a:rPr lang="zh-CN" altLang="en-US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asymptotic</a:t>
            </a:r>
            <a:r>
              <a:rPr lang="zh-CN" altLang="en-US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observables</a:t>
            </a:r>
            <a:r>
              <a:rPr lang="zh-CN" altLang="en-US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on</a:t>
            </a:r>
            <a:r>
              <a:rPr lang="zh-CN" altLang="en-US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same</a:t>
            </a:r>
            <a:r>
              <a:rPr lang="zh-CN" altLang="en-US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footings</a:t>
            </a:r>
          </a:p>
          <a:p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Potential</a:t>
            </a:r>
            <a:r>
              <a:rPr lang="zh-CN" altLang="en-US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solutions</a:t>
            </a: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:</a:t>
            </a:r>
          </a:p>
          <a:p>
            <a:endParaRPr lang="en-US" altLang="zh-CN" sz="16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RBM</a:t>
            </a:r>
            <a:r>
              <a:rPr lang="zh-CN" altLang="en-US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for</a:t>
            </a:r>
            <a:r>
              <a:rPr lang="zh-CN" altLang="en-US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resonances/response</a:t>
            </a:r>
            <a:r>
              <a:rPr lang="zh-CN" altLang="en-US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function</a:t>
            </a:r>
            <a:endParaRPr lang="en-US" sz="16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asymptotic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</a:p>
          <a:p>
            <a:endParaRPr lang="en-US" altLang="zh-CN" sz="16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PMM for open quantum systems (ongoing project)</a:t>
            </a:r>
            <a:endParaRPr lang="en-US" sz="16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Maintains quantum mechanical interpretability 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simultaneously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6E8610-1A8F-0C53-A18B-609D8030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720" y="1209106"/>
            <a:ext cx="2057400" cy="3504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CB6B5-E5AF-4FFB-68C4-765A0683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081" b="45318"/>
          <a:stretch>
            <a:fillRect/>
          </a:stretch>
        </p:blipFill>
        <p:spPr>
          <a:xfrm>
            <a:off x="376324" y="4529673"/>
            <a:ext cx="6377103" cy="112772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2CDEA0-AC99-DB8B-F345-D00081C46133}"/>
              </a:ext>
            </a:extLst>
          </p:cNvPr>
          <p:cNvSpPr/>
          <p:nvPr/>
        </p:nvSpPr>
        <p:spPr>
          <a:xfrm>
            <a:off x="683333" y="4211107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Underlying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equations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589583D-84DD-6909-A16D-5FA1B6AEE9F1}"/>
              </a:ext>
            </a:extLst>
          </p:cNvPr>
          <p:cNvSpPr/>
          <p:nvPr/>
        </p:nvSpPr>
        <p:spPr>
          <a:xfrm>
            <a:off x="3879391" y="4181300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PMM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E6639C7D-7802-E203-27BA-0F395C1FC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941" y="5659762"/>
            <a:ext cx="51678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Adopted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Jammooa’s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</a:t>
            </a:r>
            <a:endParaRPr lang="en-US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26AF4B28-C95D-705B-4030-D1EB25660F9A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BAF2536-3A02-0F35-C38E-717DDBA3164D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33980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CBF8-0A30-F17D-9ED7-B8432734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1BD3619-57E7-6653-9C1E-260C0C5C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PMM first attempt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FFF2FB-DA9A-CEEA-8A98-ADA57EEBD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22</a:t>
            </a:fld>
            <a:endParaRPr lang="zh-CN" altLang="en-US" dirty="0"/>
          </a:p>
        </p:txBody>
      </p:sp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2DA15CFE-E5D9-9C17-0F29-FC9DFE08275F}"/>
              </a:ext>
            </a:extLst>
          </p:cNvPr>
          <p:cNvSpPr/>
          <p:nvPr/>
        </p:nvSpPr>
        <p:spPr>
          <a:xfrm>
            <a:off x="974417" y="1075454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PMM for closed systems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81C1169A-6D25-28EB-9020-B3089C79E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63" y="1558469"/>
            <a:ext cx="4146509" cy="2907675"/>
          </a:xfrm>
          <a:prstGeom prst="rect">
            <a:avLst/>
          </a:prstGeom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61218FA3-A88B-89DD-5791-DBCA882D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10" y="1506839"/>
            <a:ext cx="4667240" cy="2957966"/>
          </a:xfrm>
          <a:prstGeom prst="rect">
            <a:avLst/>
          </a:prstGeom>
        </p:spPr>
      </p:pic>
      <p:sp>
        <p:nvSpPr>
          <p:cNvPr id="13" name="Rounded Rectangle 10">
            <a:extLst>
              <a:ext uri="{FF2B5EF4-FFF2-40B4-BE49-F238E27FC236}">
                <a16:creationId xmlns:a16="http://schemas.microsoft.com/office/drawing/2014/main" id="{DA6FDC12-AA34-41B9-BCD4-5460F59866E6}"/>
              </a:ext>
            </a:extLst>
          </p:cNvPr>
          <p:cNvSpPr/>
          <p:nvPr/>
        </p:nvSpPr>
        <p:spPr>
          <a:xfrm>
            <a:off x="5608320" y="1075454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PMM for open systems</a:t>
            </a:r>
          </a:p>
        </p:txBody>
      </p:sp>
      <p:sp>
        <p:nvSpPr>
          <p:cNvPr id="16" name="TextBox 46">
            <a:extLst>
              <a:ext uri="{FF2B5EF4-FFF2-40B4-BE49-F238E27FC236}">
                <a16:creationId xmlns:a16="http://schemas.microsoft.com/office/drawing/2014/main" id="{9B9230D1-9548-2063-2274-BE4C3C99EC13}"/>
              </a:ext>
            </a:extLst>
          </p:cNvPr>
          <p:cNvSpPr txBox="1"/>
          <p:nvPr/>
        </p:nvSpPr>
        <p:spPr>
          <a:xfrm>
            <a:off x="5094760" y="2386834"/>
            <a:ext cx="3388659" cy="45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complex Hamiltonian</a:t>
            </a:r>
            <a:endParaRPr lang="en-C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E34FD7A-F96D-A5A6-19DF-0229ADD047FE}"/>
              </a:ext>
            </a:extLst>
          </p:cNvPr>
          <p:cNvSpPr txBox="1"/>
          <p:nvPr/>
        </p:nvSpPr>
        <p:spPr bwMode="auto">
          <a:xfrm>
            <a:off x="457200" y="4825584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PMM works very well for closed quantum systems (CQSs)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Extend to rigged Hilbert space for open quantum systems (OQSs)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Fails to reproduce the eigen values directly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D01D355-F738-E3B3-5A71-0656CD635A35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864EA8-7B9E-FC47-5D1D-C048CBA2E4B0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124522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58102-FDCC-37F7-D629-3FA1DFF4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>
            <a:extLst>
              <a:ext uri="{FF2B5EF4-FFF2-40B4-BE49-F238E27FC236}">
                <a16:creationId xmlns:a16="http://schemas.microsoft.com/office/drawing/2014/main" id="{4AE4071D-BE13-8926-8285-4071D1A9894B}"/>
              </a:ext>
            </a:extLst>
          </p:cNvPr>
          <p:cNvSpPr/>
          <p:nvPr/>
        </p:nvSpPr>
        <p:spPr>
          <a:xfrm>
            <a:off x="5921866" y="4054905"/>
            <a:ext cx="2511823" cy="816517"/>
          </a:xfrm>
          <a:prstGeom prst="roundRect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D8FCDD18-300D-A42E-BC68-8161E32A941A}"/>
              </a:ext>
            </a:extLst>
          </p:cNvPr>
          <p:cNvSpPr/>
          <p:nvPr/>
        </p:nvSpPr>
        <p:spPr>
          <a:xfrm>
            <a:off x="5713669" y="2471011"/>
            <a:ext cx="2888648" cy="1314965"/>
          </a:xfrm>
          <a:prstGeom prst="roundRect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l"/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163B722-B34D-42CF-BFDF-6D11129D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498" y="1143939"/>
            <a:ext cx="2160683" cy="162182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43327BC-D0F1-C3F6-2008-C7BEE8D0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Emulator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asymptotic</a:t>
            </a:r>
            <a:r>
              <a:rPr lang="zh-CN" altLang="en-US" dirty="0"/>
              <a:t> </a:t>
            </a:r>
            <a:r>
              <a:rPr lang="en-US" altLang="zh-CN" dirty="0"/>
              <a:t>observables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4BDB19-F4D4-E12D-29D5-97EC541FB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8D82AF-1892-5300-3E38-B780688DD5BA}"/>
              </a:ext>
            </a:extLst>
          </p:cNvPr>
          <p:cNvSpPr/>
          <p:nvPr/>
        </p:nvSpPr>
        <p:spPr>
          <a:xfrm>
            <a:off x="5866917" y="2567886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Train CQSs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DCD8BB-56F3-DD9B-4FEE-6A358D1E5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4" y="1506201"/>
            <a:ext cx="1787004" cy="131496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5B2DB78-6CF2-913D-5651-0A64C027AAAF}"/>
              </a:ext>
            </a:extLst>
          </p:cNvPr>
          <p:cNvSpPr txBox="1">
            <a:spLocks/>
          </p:cNvSpPr>
          <p:nvPr/>
        </p:nvSpPr>
        <p:spPr bwMode="auto">
          <a:xfrm>
            <a:off x="280766" y="1186025"/>
            <a:ext cx="2057400" cy="28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1600" kern="0" dirty="0">
                <a:solidFill>
                  <a:schemeClr val="tx1"/>
                </a:solidFill>
              </a:rPr>
              <a:t>Open quantum system</a:t>
            </a:r>
            <a:endParaRPr lang="en-US" altLang="zh-CN" sz="1400" kern="0" dirty="0">
              <a:solidFill>
                <a:schemeClr val="tx1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2CF50B9-809B-B891-33E1-F6889CEB1B11}"/>
              </a:ext>
            </a:extLst>
          </p:cNvPr>
          <p:cNvSpPr txBox="1">
            <a:spLocks/>
          </p:cNvSpPr>
          <p:nvPr/>
        </p:nvSpPr>
        <p:spPr bwMode="auto">
          <a:xfrm>
            <a:off x="3674373" y="1281898"/>
            <a:ext cx="2057400" cy="28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2400" b="1" i="1" kern="0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26CA5F-B9BE-40FE-8786-C1544918AFC3}"/>
              </a:ext>
            </a:extLst>
          </p:cNvPr>
          <p:cNvSpPr txBox="1">
            <a:spLocks/>
          </p:cNvSpPr>
          <p:nvPr/>
        </p:nvSpPr>
        <p:spPr bwMode="auto">
          <a:xfrm>
            <a:off x="2931126" y="1279689"/>
            <a:ext cx="2057400" cy="28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2400" b="1" i="1" kern="0" dirty="0">
                <a:solidFill>
                  <a:schemeClr val="tx1"/>
                </a:solidFill>
              </a:rPr>
              <a:t>P</a:t>
            </a:r>
          </a:p>
        </p:txBody>
      </p:sp>
      <p:pic>
        <p:nvPicPr>
          <p:cNvPr id="24" name="图片 10">
            <a:extLst>
              <a:ext uri="{FF2B5EF4-FFF2-40B4-BE49-F238E27FC236}">
                <a16:creationId xmlns:a16="http://schemas.microsoft.com/office/drawing/2014/main" id="{DFDD898D-FA3C-8F66-EC92-EEA22994E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395" y="4129028"/>
            <a:ext cx="4559300" cy="749300"/>
          </a:xfrm>
          <a:prstGeom prst="rect">
            <a:avLst/>
          </a:prstGeom>
        </p:spPr>
      </p:pic>
      <p:cxnSp>
        <p:nvCxnSpPr>
          <p:cNvPr id="2" name="Straight Arrow Connector 21">
            <a:extLst>
              <a:ext uri="{FF2B5EF4-FFF2-40B4-BE49-F238E27FC236}">
                <a16:creationId xmlns:a16="http://schemas.microsoft.com/office/drawing/2014/main" id="{C23D2CC6-F83C-5425-950E-44E9DD630F4F}"/>
              </a:ext>
            </a:extLst>
          </p:cNvPr>
          <p:cNvCxnSpPr>
            <a:cxnSpLocks/>
          </p:cNvCxnSpPr>
          <p:nvPr/>
        </p:nvCxnSpPr>
        <p:spPr>
          <a:xfrm flipV="1">
            <a:off x="941269" y="3653131"/>
            <a:ext cx="0" cy="475897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4">
            <a:extLst>
              <a:ext uri="{FF2B5EF4-FFF2-40B4-BE49-F238E27FC236}">
                <a16:creationId xmlns:a16="http://schemas.microsoft.com/office/drawing/2014/main" id="{E12CAAE0-A4B9-6245-61D4-94672185869F}"/>
              </a:ext>
            </a:extLst>
          </p:cNvPr>
          <p:cNvSpPr/>
          <p:nvPr/>
        </p:nvSpPr>
        <p:spPr>
          <a:xfrm>
            <a:off x="297197" y="3344393"/>
            <a:ext cx="3486176" cy="61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Closed quantum physics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29BE3865-0A64-73E2-1E9B-4901B4128DFA}"/>
              </a:ext>
            </a:extLst>
          </p:cNvPr>
          <p:cNvSpPr/>
          <p:nvPr/>
        </p:nvSpPr>
        <p:spPr>
          <a:xfrm>
            <a:off x="280766" y="5296866"/>
            <a:ext cx="3486176" cy="61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Continuum coupling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肘形连接符 18">
            <a:extLst>
              <a:ext uri="{FF2B5EF4-FFF2-40B4-BE49-F238E27FC236}">
                <a16:creationId xmlns:a16="http://schemas.microsoft.com/office/drawing/2014/main" id="{358A5185-DD6F-E784-31CD-966170AD3BFB}"/>
              </a:ext>
            </a:extLst>
          </p:cNvPr>
          <p:cNvCxnSpPr/>
          <p:nvPr/>
        </p:nvCxnSpPr>
        <p:spPr>
          <a:xfrm>
            <a:off x="1944622" y="4929179"/>
            <a:ext cx="948307" cy="167268"/>
          </a:xfrm>
          <a:prstGeom prst="bentConnector3">
            <a:avLst>
              <a:gd name="adj1" fmla="val -97"/>
            </a:avLst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B5C48316-CF12-08EF-572A-2511CF5FBDA5}"/>
              </a:ext>
            </a:extLst>
          </p:cNvPr>
          <p:cNvSpPr/>
          <p:nvPr/>
        </p:nvSpPr>
        <p:spPr>
          <a:xfrm>
            <a:off x="2944571" y="4909389"/>
            <a:ext cx="3486176" cy="61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Continuum physics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1">
            <a:extLst>
              <a:ext uri="{FF2B5EF4-FFF2-40B4-BE49-F238E27FC236}">
                <a16:creationId xmlns:a16="http://schemas.microsoft.com/office/drawing/2014/main" id="{F7A6283E-080F-9244-F592-5A32C9AA98A2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4858" y="4929179"/>
            <a:ext cx="0" cy="475897"/>
          </a:xfrm>
          <a:prstGeom prst="straightConnector1">
            <a:avLst/>
          </a:prstGeom>
          <a:ln w="31750"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B5766E42-C12D-06A9-9670-6489E3563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193" y="2970831"/>
            <a:ext cx="2641600" cy="609600"/>
          </a:xfrm>
          <a:prstGeom prst="rect">
            <a:avLst/>
          </a:prstGeom>
        </p:spPr>
      </p:pic>
      <p:sp>
        <p:nvSpPr>
          <p:cNvPr id="33" name="菱形 32">
            <a:extLst>
              <a:ext uri="{FF2B5EF4-FFF2-40B4-BE49-F238E27FC236}">
                <a16:creationId xmlns:a16="http://schemas.microsoft.com/office/drawing/2014/main" id="{96BE2E2F-DAFB-E78E-2652-F121EF1E47EE}"/>
              </a:ext>
            </a:extLst>
          </p:cNvPr>
          <p:cNvSpPr/>
          <p:nvPr/>
        </p:nvSpPr>
        <p:spPr>
          <a:xfrm>
            <a:off x="6692580" y="869578"/>
            <a:ext cx="924902" cy="280536"/>
          </a:xfrm>
          <a:prstGeom prst="diamond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2A65AD5-AACE-3746-B910-BF299CFE8E43}"/>
              </a:ext>
            </a:extLst>
          </p:cNvPr>
          <p:cNvSpPr/>
          <p:nvPr/>
        </p:nvSpPr>
        <p:spPr>
          <a:xfrm>
            <a:off x="5899123" y="1391280"/>
            <a:ext cx="2511823" cy="816517"/>
          </a:xfrm>
          <a:prstGeom prst="roundRect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64C06E0-FDDD-3328-23FA-1A22F1AD0579}"/>
              </a:ext>
            </a:extLst>
          </p:cNvPr>
          <p:cNvSpPr txBox="1">
            <a:spLocks/>
          </p:cNvSpPr>
          <p:nvPr/>
        </p:nvSpPr>
        <p:spPr bwMode="auto">
          <a:xfrm>
            <a:off x="5913459" y="1543296"/>
            <a:ext cx="2483152" cy="690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1600" kern="0" dirty="0">
                <a:solidFill>
                  <a:schemeClr val="tx1"/>
                </a:solidFill>
              </a:rPr>
              <a:t>Prepare training data (</a:t>
            </a:r>
            <a:r>
              <a:rPr lang="en-US" altLang="zh-CN" sz="1600" i="1" kern="0" dirty="0">
                <a:solidFill>
                  <a:schemeClr val="tx1"/>
                </a:solidFill>
              </a:rPr>
              <a:t>E</a:t>
            </a:r>
            <a:r>
              <a:rPr lang="en-US" altLang="zh-CN" sz="1600" kern="0" dirty="0">
                <a:solidFill>
                  <a:schemeClr val="tx1"/>
                </a:solidFill>
              </a:rPr>
              <a:t>, </a:t>
            </a:r>
            <a:r>
              <a:rPr lang="en-US" altLang="zh-CN" sz="1600" i="1" kern="0" dirty="0">
                <a:solidFill>
                  <a:schemeClr val="tx1"/>
                </a:solidFill>
              </a:rPr>
              <a:t>O</a:t>
            </a:r>
            <a:r>
              <a:rPr lang="en-US" altLang="zh-CN" sz="1600" kern="0" dirty="0">
                <a:solidFill>
                  <a:schemeClr val="tx1"/>
                </a:solidFill>
              </a:rPr>
              <a:t>)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altLang="zh-CN" sz="1600" kern="0" dirty="0">
                <a:solidFill>
                  <a:schemeClr val="tx1"/>
                </a:solidFill>
              </a:rPr>
              <a:t>for close and open systems</a:t>
            </a:r>
            <a:endParaRPr lang="en-US" altLang="zh-CN" sz="1400" kern="0" dirty="0">
              <a:solidFill>
                <a:schemeClr val="tx1"/>
              </a:solidFill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FCE5000-B9C1-69E3-0267-E332AA039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7328" y="4198617"/>
            <a:ext cx="2120900" cy="558800"/>
          </a:xfrm>
          <a:prstGeom prst="rect">
            <a:avLst/>
          </a:prstGeom>
        </p:spPr>
      </p:pic>
      <p:cxnSp>
        <p:nvCxnSpPr>
          <p:cNvPr id="37" name="Straight Arrow Connector 21">
            <a:extLst>
              <a:ext uri="{FF2B5EF4-FFF2-40B4-BE49-F238E27FC236}">
                <a16:creationId xmlns:a16="http://schemas.microsoft.com/office/drawing/2014/main" id="{68ADE82D-3331-FC6C-1110-BC3167201571}"/>
              </a:ext>
            </a:extLst>
          </p:cNvPr>
          <p:cNvCxnSpPr>
            <a:cxnSpLocks/>
          </p:cNvCxnSpPr>
          <p:nvPr/>
        </p:nvCxnSpPr>
        <p:spPr>
          <a:xfrm>
            <a:off x="7155035" y="1138507"/>
            <a:ext cx="0" cy="24803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21">
            <a:extLst>
              <a:ext uri="{FF2B5EF4-FFF2-40B4-BE49-F238E27FC236}">
                <a16:creationId xmlns:a16="http://schemas.microsoft.com/office/drawing/2014/main" id="{C79F4963-585D-D330-25AD-E861F37437A3}"/>
              </a:ext>
            </a:extLst>
          </p:cNvPr>
          <p:cNvCxnSpPr>
            <a:cxnSpLocks/>
          </p:cNvCxnSpPr>
          <p:nvPr/>
        </p:nvCxnSpPr>
        <p:spPr>
          <a:xfrm>
            <a:off x="7155035" y="2222977"/>
            <a:ext cx="0" cy="24803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21">
            <a:extLst>
              <a:ext uri="{FF2B5EF4-FFF2-40B4-BE49-F238E27FC236}">
                <a16:creationId xmlns:a16="http://schemas.microsoft.com/office/drawing/2014/main" id="{C560ED8B-3762-EACD-D49E-D92F090E54BF}"/>
              </a:ext>
            </a:extLst>
          </p:cNvPr>
          <p:cNvCxnSpPr>
            <a:cxnSpLocks/>
          </p:cNvCxnSpPr>
          <p:nvPr/>
        </p:nvCxnSpPr>
        <p:spPr>
          <a:xfrm>
            <a:off x="7180072" y="3785976"/>
            <a:ext cx="0" cy="24803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3FB070BC-5B75-0DE4-DDC3-53C51A6559AF}"/>
              </a:ext>
            </a:extLst>
          </p:cNvPr>
          <p:cNvSpPr/>
          <p:nvPr/>
        </p:nvSpPr>
        <p:spPr>
          <a:xfrm>
            <a:off x="5924160" y="5134635"/>
            <a:ext cx="2511823" cy="816517"/>
          </a:xfrm>
          <a:prstGeom prst="roundRect">
            <a:avLst/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kumimoji="1"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21">
            <a:extLst>
              <a:ext uri="{FF2B5EF4-FFF2-40B4-BE49-F238E27FC236}">
                <a16:creationId xmlns:a16="http://schemas.microsoft.com/office/drawing/2014/main" id="{65E231A2-F567-7143-29B3-72248D7561D0}"/>
              </a:ext>
            </a:extLst>
          </p:cNvPr>
          <p:cNvCxnSpPr>
            <a:cxnSpLocks/>
          </p:cNvCxnSpPr>
          <p:nvPr/>
        </p:nvCxnSpPr>
        <p:spPr>
          <a:xfrm>
            <a:off x="7182366" y="4865706"/>
            <a:ext cx="0" cy="248034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 w="med" len="lg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Rounded Rectangle 10">
            <a:extLst>
              <a:ext uri="{FF2B5EF4-FFF2-40B4-BE49-F238E27FC236}">
                <a16:creationId xmlns:a16="http://schemas.microsoft.com/office/drawing/2014/main" id="{0BCA7F7C-69D9-7F85-F7FB-FC2F7D7C42D4}"/>
              </a:ext>
            </a:extLst>
          </p:cNvPr>
          <p:cNvSpPr/>
          <p:nvPr/>
        </p:nvSpPr>
        <p:spPr>
          <a:xfrm>
            <a:off x="6021189" y="5167704"/>
            <a:ext cx="2321632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Train OQSs similarly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55" name="Rectangle 4">
            <a:extLst>
              <a:ext uri="{FF2B5EF4-FFF2-40B4-BE49-F238E27FC236}">
                <a16:creationId xmlns:a16="http://schemas.microsoft.com/office/drawing/2014/main" id="{ACEB53F2-0BAA-81FE-C26E-C22E9D9BA1C7}"/>
              </a:ext>
            </a:extLst>
          </p:cNvPr>
          <p:cNvSpPr/>
          <p:nvPr/>
        </p:nvSpPr>
        <p:spPr>
          <a:xfrm>
            <a:off x="6119744" y="5526499"/>
            <a:ext cx="3486176" cy="61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Find </a:t>
            </a:r>
            <a:r>
              <a:rPr lang="en-US" altLang="zh-CN" sz="1600" i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through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D0C005C0-08BD-7CBE-16F0-D86357DC9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6966" y="5596622"/>
            <a:ext cx="711200" cy="241300"/>
          </a:xfrm>
          <a:prstGeom prst="rect">
            <a:avLst/>
          </a:prstGeom>
        </p:spPr>
      </p:pic>
      <p:sp>
        <p:nvSpPr>
          <p:cNvPr id="58" name="TextBox 7">
            <a:extLst>
              <a:ext uri="{FF2B5EF4-FFF2-40B4-BE49-F238E27FC236}">
                <a16:creationId xmlns:a16="http://schemas.microsoft.com/office/drawing/2014/main" id="{FB7CFCB5-F07C-003B-A18B-840BBFB94E13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0A93FD72-45E7-2BCB-DE04-3E5498D0DF21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13727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A360D5-6658-3A8B-6EB8-6665DB068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54B1D8-211E-590E-A35A-3C259F707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Emulator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asymptotic</a:t>
            </a:r>
            <a:r>
              <a:rPr lang="zh-CN" altLang="en-US" dirty="0"/>
              <a:t> </a:t>
            </a:r>
            <a:r>
              <a:rPr lang="en-US" altLang="zh-CN" dirty="0"/>
              <a:t>observables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FD27F4-2CD5-A93C-650E-7013D3E82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24</a:t>
            </a:fld>
            <a:endParaRPr lang="zh-CN" alt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2C71FBB5-9F2F-3508-FE22-22FF78CB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3" y="1516829"/>
            <a:ext cx="4470546" cy="2784288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6FAB489-439B-692B-3F09-967C56820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439" y="1516829"/>
            <a:ext cx="4470546" cy="2784288"/>
          </a:xfrm>
          <a:prstGeom prst="rect">
            <a:avLst/>
          </a:prstGeom>
        </p:spPr>
      </p:pic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9022EF13-A321-AF0D-1E73-2C0D9A94A8CC}"/>
              </a:ext>
            </a:extLst>
          </p:cNvPr>
          <p:cNvSpPr/>
          <p:nvPr/>
        </p:nvSpPr>
        <p:spPr>
          <a:xfrm>
            <a:off x="1254118" y="1064699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6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He Ground state</a:t>
            </a:r>
          </a:p>
        </p:txBody>
      </p:sp>
      <p:sp>
        <p:nvSpPr>
          <p:cNvPr id="17" name="Rounded Rectangle 10">
            <a:extLst>
              <a:ext uri="{FF2B5EF4-FFF2-40B4-BE49-F238E27FC236}">
                <a16:creationId xmlns:a16="http://schemas.microsoft.com/office/drawing/2014/main" id="{1F3F5AC5-3A0F-3AA6-BA4A-133E9C72608B}"/>
              </a:ext>
            </a:extLst>
          </p:cNvPr>
          <p:cNvSpPr/>
          <p:nvPr/>
        </p:nvSpPr>
        <p:spPr>
          <a:xfrm>
            <a:off x="5888021" y="1064699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6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He 2</a:t>
            </a:r>
            <a:r>
              <a:rPr lang="en-US" altLang="zh-CN" sz="16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+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state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3BA7C68-92E4-DC61-9BB5-7F464CCCE1A1}"/>
              </a:ext>
            </a:extLst>
          </p:cNvPr>
          <p:cNvSpPr txBox="1"/>
          <p:nvPr/>
        </p:nvSpPr>
        <p:spPr bwMode="auto">
          <a:xfrm>
            <a:off x="457200" y="4825584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Based on PQ method, construct GSM emulator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Use SM emulator to obtain eigenstates,  guide the selection of corresponding states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GSM emulator reproduce the high-fidelity results very well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A4A61E6-65C0-DFCF-E7A6-B9BCF34D7571}"/>
              </a:ext>
            </a:extLst>
          </p:cNvPr>
          <p:cNvSpPr txBox="1"/>
          <p:nvPr/>
        </p:nvSpPr>
        <p:spPr bwMode="auto">
          <a:xfrm rot="19462533">
            <a:off x="494639" y="2271828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6600" kern="0" dirty="0">
                <a:solidFill>
                  <a:schemeClr val="tx1">
                    <a:alpha val="10000"/>
                  </a:schemeClr>
                </a:solidFill>
              </a:rPr>
              <a:t>Preliminary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0C15B79D-D2BD-1C40-B3A5-CBE8721A449C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8BC87-23A3-988F-280B-1BD2189FA080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407893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135C5-9B26-5758-3DCD-D5916B5A4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FADDD36-36F2-6502-CEB0-E6A89BACB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Emulator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asymptotic</a:t>
            </a:r>
            <a:r>
              <a:rPr lang="zh-CN" altLang="en-US" dirty="0"/>
              <a:t> </a:t>
            </a:r>
            <a:r>
              <a:rPr lang="en-US" altLang="zh-CN" dirty="0"/>
              <a:t>observables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AE5D4-B5F4-3606-5CC4-3E338E79C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09275B9B-F1AA-2A6F-702B-B044F415F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3" y="1516829"/>
            <a:ext cx="4470546" cy="2784288"/>
          </a:xfrm>
          <a:prstGeom prst="rect">
            <a:avLst/>
          </a:prstGeom>
        </p:spPr>
      </p:pic>
      <p:sp>
        <p:nvSpPr>
          <p:cNvPr id="16" name="Rounded Rectangle 10">
            <a:extLst>
              <a:ext uri="{FF2B5EF4-FFF2-40B4-BE49-F238E27FC236}">
                <a16:creationId xmlns:a16="http://schemas.microsoft.com/office/drawing/2014/main" id="{D0352F99-D58D-9715-035B-1005917670E1}"/>
              </a:ext>
            </a:extLst>
          </p:cNvPr>
          <p:cNvSpPr/>
          <p:nvPr/>
        </p:nvSpPr>
        <p:spPr>
          <a:xfrm>
            <a:off x="1254118" y="1064699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6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He Ground state</a:t>
            </a:r>
          </a:p>
        </p:txBody>
      </p:sp>
      <p:sp>
        <p:nvSpPr>
          <p:cNvPr id="17" name="Rounded Rectangle 10">
            <a:extLst>
              <a:ext uri="{FF2B5EF4-FFF2-40B4-BE49-F238E27FC236}">
                <a16:creationId xmlns:a16="http://schemas.microsoft.com/office/drawing/2014/main" id="{6212DE1E-D7B1-358B-7701-1B258DC9CCAE}"/>
              </a:ext>
            </a:extLst>
          </p:cNvPr>
          <p:cNvSpPr/>
          <p:nvPr/>
        </p:nvSpPr>
        <p:spPr>
          <a:xfrm>
            <a:off x="5888021" y="1064699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Eigenvalue distribution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621359E-CFBE-4601-ED94-40B647F0C082}"/>
              </a:ext>
            </a:extLst>
          </p:cNvPr>
          <p:cNvSpPr txBox="1"/>
          <p:nvPr/>
        </p:nvSpPr>
        <p:spPr bwMode="auto">
          <a:xfrm>
            <a:off x="457200" y="4825584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Based on PQ method, construct GSM emulator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Use SM emulator to obtain eigenstates,  guide the selection of corresponding states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GSM emulator reproduce the high-fidelity results very well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29F5259D-1461-7891-6863-EA695B65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999" y="1516829"/>
            <a:ext cx="4200121" cy="33423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7ADE45-2620-F748-4B0E-9C6B9E155D2F}"/>
              </a:ext>
            </a:extLst>
          </p:cNvPr>
          <p:cNvSpPr txBox="1"/>
          <p:nvPr/>
        </p:nvSpPr>
        <p:spPr bwMode="auto">
          <a:xfrm rot="19462533">
            <a:off x="494639" y="2271828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6600" kern="0" dirty="0">
                <a:solidFill>
                  <a:schemeClr val="tx1">
                    <a:alpha val="10000"/>
                  </a:schemeClr>
                </a:solidFill>
              </a:rPr>
              <a:t>Preliminary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B601F-EBFE-9248-2398-CE37A073BEA8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266F6E7-636B-B5B1-A7AF-78543FB57B13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304301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A612D-9F3B-CB8A-603B-7C3688F15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4C029148-0DB4-469C-80AF-107B3102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02" y="1724174"/>
            <a:ext cx="4124196" cy="3181913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D5466C45-B5F4-5E6D-E0DD-4C47DDFA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666" y="1691660"/>
            <a:ext cx="4124194" cy="3181912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93E3A8C0-6305-8522-D987-69FF0279E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Perspectives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78C4CD-86CE-AE49-F118-6DC1C50C2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BB59E1C3-06B2-A681-445B-837D9C45A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764" y="959899"/>
            <a:ext cx="1609003" cy="2016202"/>
          </a:xfrm>
          <a:prstGeom prst="rect">
            <a:avLst/>
          </a:prstGeom>
        </p:spPr>
      </p:pic>
      <p:pic>
        <p:nvPicPr>
          <p:cNvPr id="8" name="Picture 17">
            <a:extLst>
              <a:ext uri="{FF2B5EF4-FFF2-40B4-BE49-F238E27FC236}">
                <a16:creationId xmlns:a16="http://schemas.microsoft.com/office/drawing/2014/main" id="{B3F9670E-782E-86E1-D9EF-C72284FF3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1518" y="973408"/>
            <a:ext cx="1586061" cy="1987454"/>
          </a:xfrm>
          <a:prstGeom prst="rect">
            <a:avLst/>
          </a:prstGeom>
        </p:spPr>
      </p:pic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A641CC9F-FAA3-BA9F-239E-5288F3C13F76}"/>
              </a:ext>
            </a:extLst>
          </p:cNvPr>
          <p:cNvSpPr/>
          <p:nvPr/>
        </p:nvSpPr>
        <p:spPr>
          <a:xfrm>
            <a:off x="806822" y="1064699"/>
            <a:ext cx="1747175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6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He Ground state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B68752-174C-8FCD-374B-3A306A9F7CD3}"/>
              </a:ext>
            </a:extLst>
          </p:cNvPr>
          <p:cNvSpPr/>
          <p:nvPr/>
        </p:nvSpPr>
        <p:spPr>
          <a:xfrm>
            <a:off x="5440725" y="1064699"/>
            <a:ext cx="1747175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6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He 2</a:t>
            </a:r>
            <a:r>
              <a:rPr lang="en-US" altLang="zh-CN" sz="1600" b="1" baseline="300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+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state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368C6E-8207-A1AD-350F-B565FA2FC654}"/>
              </a:ext>
            </a:extLst>
          </p:cNvPr>
          <p:cNvSpPr txBox="1"/>
          <p:nvPr/>
        </p:nvSpPr>
        <p:spPr bwMode="auto">
          <a:xfrm>
            <a:off x="457200" y="5023820"/>
            <a:ext cx="8229600" cy="840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Try to study the continuum coupling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𝑉</a:t>
            </a:r>
            <a:r>
              <a:rPr lang="en-US" altLang="zh-CN" sz="1600" kern="0" baseline="-25000" dirty="0">
                <a:solidFill>
                  <a:schemeClr val="tx1"/>
                </a:solidFill>
              </a:rPr>
              <a:t>𝑇</a:t>
            </a:r>
            <a:r>
              <a:rPr lang="en-US" altLang="zh-CN" sz="1600" kern="0" baseline="30000" dirty="0">
                <a:solidFill>
                  <a:schemeClr val="tx1"/>
                </a:solidFill>
              </a:rPr>
              <a:t>11</a:t>
            </a:r>
            <a:r>
              <a:rPr lang="en-US" altLang="zh-CN" sz="1600" kern="0" dirty="0">
                <a:solidFill>
                  <a:schemeClr val="tx1"/>
                </a:solidFill>
              </a:rPr>
              <a:t> ​shows weakest constraint​ with widest posterior distribution 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Parameter correlations​ reveal compensation effects in nuclear force components </a:t>
            </a:r>
          </a:p>
          <a:p>
            <a:pPr marL="0" indent="0">
              <a:spcBef>
                <a:spcPts val="600"/>
              </a:spcBef>
              <a:buNone/>
            </a:pPr>
            <a:endParaRPr lang="en-US" altLang="zh-CN" sz="1600" kern="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endParaRPr lang="en-US" altLang="zh-CN" sz="1800" kern="0" dirty="0">
              <a:solidFill>
                <a:schemeClr val="tx1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C5CA74-C6A1-C823-3DC3-57A2D497BBA5}"/>
              </a:ext>
            </a:extLst>
          </p:cNvPr>
          <p:cNvSpPr txBox="1"/>
          <p:nvPr/>
        </p:nvSpPr>
        <p:spPr bwMode="auto">
          <a:xfrm rot="19462533">
            <a:off x="494639" y="2271828"/>
            <a:ext cx="8229600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ctr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6600" kern="0" dirty="0">
                <a:solidFill>
                  <a:schemeClr val="tx1">
                    <a:alpha val="10000"/>
                  </a:schemeClr>
                </a:solidFill>
              </a:rPr>
              <a:t>Preliminary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53566DB3-5F5F-A814-6FC6-D583FB19B8C1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5CC5F002-146A-8ED5-D412-F142FAE3BBB2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 energy/width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</a:t>
            </a:r>
          </a:p>
        </p:txBody>
      </p:sp>
    </p:spTree>
    <p:extLst>
      <p:ext uri="{BB962C8B-B14F-4D97-AF65-F5344CB8AC3E}">
        <p14:creationId xmlns:p14="http://schemas.microsoft.com/office/powerpoint/2010/main" val="4956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EBB176-8361-3368-4028-9C3431E603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b="29884"/>
          <a:stretch/>
        </p:blipFill>
        <p:spPr>
          <a:xfrm>
            <a:off x="0" y="3171678"/>
            <a:ext cx="9144000" cy="3686322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74F8AFDA-5F80-0D62-74C5-55F69B0312E8}"/>
              </a:ext>
            </a:extLst>
          </p:cNvPr>
          <p:cNvSpPr/>
          <p:nvPr/>
        </p:nvSpPr>
        <p:spPr>
          <a:xfrm>
            <a:off x="376324" y="1407946"/>
            <a:ext cx="8310476" cy="217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Summary</a:t>
            </a:r>
            <a:endParaRPr lang="en-US" altLang="zh-CN" sz="16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endParaRPr lang="en-US" altLang="zh-CN" sz="8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Open quantum systems: </a:t>
            </a:r>
            <a:r>
              <a:rPr lang="en-US" altLang="zh-CN" sz="16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complex physics, asymptotic behavior, decaying property</a:t>
            </a: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endParaRPr lang="en-US" altLang="zh-CN" sz="8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 startAt="2"/>
            </a:pP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Emulators</a:t>
            </a:r>
            <a:endParaRPr lang="en-US" sz="16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 for response function 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RBM for resonance energy/width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PMM for continuum coupling 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9E8E093-0FD4-8720-922A-4C04A5B5F591}"/>
              </a:ext>
            </a:extLst>
          </p:cNvPr>
          <p:cNvSpPr txBox="1"/>
          <p:nvPr/>
        </p:nvSpPr>
        <p:spPr>
          <a:xfrm>
            <a:off x="5368272" y="3767186"/>
            <a:ext cx="3346472" cy="356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Collaborators</a:t>
            </a:r>
          </a:p>
          <a:p>
            <a:pPr indent="-320040">
              <a:lnSpc>
                <a:spcPct val="150000"/>
              </a:lnSpc>
              <a:spcBef>
                <a:spcPts val="1600"/>
              </a:spcBef>
            </a:pPr>
            <a:endParaRPr lang="en-US" sz="1800" dirty="0"/>
          </a:p>
        </p:txBody>
      </p:sp>
      <p:sp>
        <p:nvSpPr>
          <p:cNvPr id="5" name="Content Placeholder 2"/>
          <p:cNvSpPr txBox="1"/>
          <p:nvPr/>
        </p:nvSpPr>
        <p:spPr>
          <a:xfrm>
            <a:off x="6925498" y="3669162"/>
            <a:ext cx="3374413" cy="41620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708660" lvl="1" indent="-342900">
              <a:lnSpc>
                <a:spcPct val="100000"/>
              </a:lnSpc>
              <a:buSzPct val="80000"/>
              <a:buFont typeface="Courier New" panose="02070309020205020404" charset="0"/>
              <a:buChar char="o"/>
            </a:pPr>
            <a:r>
              <a:rPr lang="en-US" sz="1600" dirty="0"/>
              <a:t>Z. C. Xu</a:t>
            </a:r>
          </a:p>
          <a:p>
            <a:pPr marL="708660" lvl="1" indent="-342900">
              <a:lnSpc>
                <a:spcPct val="100000"/>
              </a:lnSpc>
              <a:buSzPct val="80000"/>
              <a:buFont typeface="Courier New" panose="02070309020205020404" charset="0"/>
              <a:buChar char="o"/>
            </a:pPr>
            <a:r>
              <a:rPr lang="en-US" sz="1600" dirty="0"/>
              <a:t>X. L. Zhang</a:t>
            </a:r>
          </a:p>
          <a:p>
            <a:pPr marL="708660" lvl="1" indent="-342900">
              <a:lnSpc>
                <a:spcPct val="100000"/>
              </a:lnSpc>
              <a:buSzPct val="80000"/>
              <a:buFont typeface="Courier New" panose="02070309020205020404" charset="0"/>
              <a:buChar char="o"/>
            </a:pPr>
            <a:r>
              <a:rPr lang="en-US" sz="1600" dirty="0"/>
              <a:t>Y. G. Ma</a:t>
            </a:r>
          </a:p>
          <a:p>
            <a:pPr marL="365760" lvl="1" indent="0">
              <a:lnSpc>
                <a:spcPct val="100000"/>
              </a:lnSpc>
              <a:buSzPct val="80000"/>
              <a:buNone/>
            </a:pPr>
            <a:r>
              <a:rPr lang="en-US" sz="1600" dirty="0"/>
              <a:t>…</a:t>
            </a:r>
          </a:p>
          <a:p>
            <a:pPr marL="365760" lvl="1" indent="0">
              <a:lnSpc>
                <a:spcPct val="100000"/>
              </a:lnSpc>
              <a:buSzPct val="80000"/>
              <a:buNone/>
            </a:pPr>
            <a:endParaRPr lang="en-US" sz="1600" dirty="0"/>
          </a:p>
          <a:p>
            <a:pPr marL="708660" lvl="1" indent="-342900">
              <a:lnSpc>
                <a:spcPct val="100000"/>
              </a:lnSpc>
              <a:buSzPct val="80000"/>
              <a:buFont typeface="Courier New" panose="02070309020205020404" charset="0"/>
              <a:buChar char="o"/>
            </a:pPr>
            <a:endParaRPr lang="en-US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370012" y="3767187"/>
            <a:ext cx="3346472" cy="3565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/>
              <a:t>Acknowledgements</a:t>
            </a:r>
          </a:p>
          <a:p>
            <a:pPr indent="-320040">
              <a:lnSpc>
                <a:spcPct val="150000"/>
              </a:lnSpc>
              <a:spcBef>
                <a:spcPts val="1600"/>
              </a:spcBef>
            </a:pPr>
            <a:endParaRPr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551" y="4246614"/>
            <a:ext cx="653615" cy="538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5" y="4247691"/>
            <a:ext cx="421177" cy="5375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412" y="4256468"/>
            <a:ext cx="513254" cy="5132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802" y="4256468"/>
            <a:ext cx="433224" cy="5287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366" y="4989818"/>
            <a:ext cx="1160394" cy="25840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/>
          <a:srcRect l="4758" t="3881" r="10173" b="5181"/>
          <a:stretch>
            <a:fillRect/>
          </a:stretch>
        </p:blipFill>
        <p:spPr>
          <a:xfrm>
            <a:off x="176670" y="4836860"/>
            <a:ext cx="403106" cy="430923"/>
          </a:xfrm>
          <a:prstGeom prst="rect">
            <a:avLst/>
          </a:prstGeom>
        </p:spPr>
      </p:pic>
      <p:sp>
        <p:nvSpPr>
          <p:cNvPr id="25" name="Content Placeholder 2"/>
          <p:cNvSpPr txBox="1"/>
          <p:nvPr/>
        </p:nvSpPr>
        <p:spPr bwMode="auto">
          <a:xfrm>
            <a:off x="3110110" y="4722283"/>
            <a:ext cx="427363" cy="5674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hangingPunc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5204514" y="3669543"/>
            <a:ext cx="2298255" cy="41617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marL="708660" lvl="1" indent="-342900">
              <a:lnSpc>
                <a:spcPct val="100000"/>
              </a:lnSpc>
              <a:buSzPct val="80000"/>
              <a:buFont typeface="Courier New" panose="02070309020205020404" charset="0"/>
              <a:buChar char="o"/>
            </a:pPr>
            <a:r>
              <a:rPr lang="en-US" sz="1600" dirty="0"/>
              <a:t>R. Y. Cheng</a:t>
            </a:r>
          </a:p>
          <a:p>
            <a:pPr marL="708660" lvl="1" indent="-342900">
              <a:lnSpc>
                <a:spcPct val="100000"/>
              </a:lnSpc>
              <a:buSzPct val="80000"/>
              <a:buFont typeface="Courier New" panose="02070309020205020404" charset="0"/>
              <a:buChar char="o"/>
            </a:pPr>
            <a:r>
              <a:rPr lang="en-US" sz="1600" dirty="0"/>
              <a:t>K. Godbey</a:t>
            </a:r>
          </a:p>
          <a:p>
            <a:pPr marL="708660" lvl="1" indent="-342900">
              <a:lnSpc>
                <a:spcPct val="100000"/>
              </a:lnSpc>
              <a:buSzPct val="80000"/>
              <a:buFont typeface="Courier New" panose="02070309020205020404" charset="0"/>
              <a:buChar char="o"/>
            </a:pPr>
            <a:r>
              <a:rPr lang="en-US" sz="1600" dirty="0"/>
              <a:t>W. </a:t>
            </a:r>
            <a:r>
              <a:rPr lang="en-US" sz="1600" dirty="0" err="1"/>
              <a:t>Nazarewicz</a:t>
            </a:r>
            <a:r>
              <a:rPr lang="en-US" sz="1600" dirty="0"/>
              <a:t> </a:t>
            </a:r>
          </a:p>
          <a:p>
            <a:pPr marL="708660" lvl="1" indent="-342900">
              <a:lnSpc>
                <a:spcPct val="100000"/>
              </a:lnSpc>
              <a:buSzPct val="80000"/>
              <a:buFont typeface="Courier New" panose="02070309020205020404" charset="0"/>
              <a:buChar char="o"/>
            </a:pPr>
            <a:r>
              <a:rPr lang="en-US" altLang="zh-CN" sz="1600" b="0" dirty="0">
                <a:solidFill>
                  <a:schemeClr val="tx1"/>
                </a:solidFill>
              </a:rPr>
              <a:t>A.</a:t>
            </a:r>
            <a:r>
              <a:rPr lang="zh-CN" altLang="en-US" sz="1600" b="0" dirty="0">
                <a:solidFill>
                  <a:schemeClr val="tx1"/>
                </a:solidFill>
              </a:rPr>
              <a:t> </a:t>
            </a:r>
            <a:r>
              <a:rPr lang="en-US" altLang="zh-CN" sz="1600" b="0" dirty="0" err="1">
                <a:solidFill>
                  <a:schemeClr val="tx1"/>
                </a:solidFill>
              </a:rPr>
              <a:t>Volya</a:t>
            </a:r>
            <a:r>
              <a:rPr lang="zh-CN" altLang="en-US" sz="1600" b="0" dirty="0">
                <a:solidFill>
                  <a:schemeClr val="tx1"/>
                </a:solidFill>
              </a:rPr>
              <a:t> </a:t>
            </a:r>
            <a:endParaRPr lang="en-US" altLang="zh-CN" sz="1600" dirty="0"/>
          </a:p>
          <a:p>
            <a:pPr marL="365760" lvl="1" indent="0">
              <a:lnSpc>
                <a:spcPct val="100000"/>
              </a:lnSpc>
              <a:buSzPct val="80000"/>
              <a:buNone/>
            </a:pPr>
            <a:endParaRPr lang="en-US" sz="1600" dirty="0"/>
          </a:p>
          <a:p>
            <a:pPr lvl="1" indent="-320040">
              <a:buSzPct val="80000"/>
              <a:buFont typeface="Courier New" panose="02070309020205020404" charset="0"/>
              <a:buChar char="o"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2" y="4246615"/>
            <a:ext cx="483351" cy="526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4" y="4837300"/>
            <a:ext cx="985171" cy="3098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31" y="4228791"/>
            <a:ext cx="575302" cy="575302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3092D783-3EF7-D5BF-7DF0-41D331EFE2D5}"/>
              </a:ext>
            </a:extLst>
          </p:cNvPr>
          <p:cNvSpPr/>
          <p:nvPr/>
        </p:nvSpPr>
        <p:spPr>
          <a:xfrm>
            <a:off x="4621403" y="1427093"/>
            <a:ext cx="4441721" cy="20024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endParaRPr lang="en-US" altLang="zh-CN" sz="16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endParaRPr lang="en-US" altLang="zh-CN" sz="8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lvl="1"/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endParaRPr lang="en-US" altLang="zh-CN" sz="8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800100" lvl="1" indent="-342900">
              <a:buFont typeface="+mj-lt"/>
              <a:buAutoNum type="arabicPeriod" startAt="3"/>
            </a:pPr>
            <a:r>
              <a:rPr lang="en-US" altLang="zh-CN" sz="1600" b="1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Perspectives</a:t>
            </a:r>
            <a:endParaRPr lang="en-US" sz="1600" b="1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Uncertainty quantifications 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evolution 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observables: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correlations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6B0E0-2D4D-20FD-AADA-9D235F095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7C9391-B315-9BF8-6977-D099C38131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7" b="29884"/>
          <a:stretch/>
        </p:blipFill>
        <p:spPr>
          <a:xfrm>
            <a:off x="0" y="3171678"/>
            <a:ext cx="9144000" cy="3686322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9574554F-C646-7FF2-7A1F-6CF5FF103918}"/>
              </a:ext>
            </a:extLst>
          </p:cNvPr>
          <p:cNvSpPr/>
          <p:nvPr/>
        </p:nvSpPr>
        <p:spPr>
          <a:xfrm>
            <a:off x="0" y="1405983"/>
            <a:ext cx="8767676" cy="2832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How to handle both internal and external wave function properly?</a:t>
            </a:r>
            <a:endParaRPr lang="en-US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How to connect the asymptotic observables with structure information?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How to improve the prediction power of an emulator?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If there are some uncertainties/errors in the training data, can the emulator handle it?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A data driven PMM?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9382504-E38D-8066-708C-888069FD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Questions</a:t>
            </a:r>
          </a:p>
        </p:txBody>
      </p:sp>
    </p:spTree>
    <p:extLst>
      <p:ext uri="{BB962C8B-B14F-4D97-AF65-F5344CB8AC3E}">
        <p14:creationId xmlns:p14="http://schemas.microsoft.com/office/powerpoint/2010/main" val="37091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1143000" y="2490480"/>
            <a:ext cx="6858000" cy="14059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8000" dirty="0"/>
              <a:t>Backup</a:t>
            </a:r>
            <a:endParaRPr lang="en-US" sz="8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Rich phenomena towards the dripline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87659" y="6198338"/>
            <a:ext cx="204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quantum systems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and challenges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543ACD-1E86-5C09-D116-C97568BF6B41}"/>
              </a:ext>
            </a:extLst>
          </p:cNvPr>
          <p:cNvSpPr txBox="1">
            <a:spLocks/>
          </p:cNvSpPr>
          <p:nvPr/>
        </p:nvSpPr>
        <p:spPr bwMode="auto">
          <a:xfrm>
            <a:off x="7159989" y="4371207"/>
            <a:ext cx="2057399" cy="156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Many-body systems</a:t>
            </a:r>
          </a:p>
          <a:p>
            <a:pPr>
              <a:spcBef>
                <a:spcPts val="600"/>
              </a:spcBef>
              <a:buFont typeface="Courier New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Complex physics</a:t>
            </a:r>
          </a:p>
          <a:p>
            <a:pPr>
              <a:spcBef>
                <a:spcPts val="600"/>
              </a:spcBef>
              <a:buFont typeface="Courier New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Non-local effect</a:t>
            </a:r>
          </a:p>
          <a:p>
            <a:pPr>
              <a:spcBef>
                <a:spcPts val="600"/>
              </a:spcBef>
              <a:buFont typeface="Courier New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Numerical expenses</a:t>
            </a:r>
          </a:p>
          <a:p>
            <a:pPr>
              <a:spcBef>
                <a:spcPts val="600"/>
              </a:spcBef>
              <a:buFont typeface="Courier New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…</a:t>
            </a:r>
            <a:endParaRPr lang="en-US" altLang="zh-CN" sz="1800" kern="0" dirty="0">
              <a:solidFill>
                <a:schemeClr val="tx1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altLang="zh-CN" sz="1400" kern="0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EA7453-506F-FDE4-30BB-79953F283354}"/>
              </a:ext>
            </a:extLst>
          </p:cNvPr>
          <p:cNvSpPr txBox="1">
            <a:spLocks/>
          </p:cNvSpPr>
          <p:nvPr/>
        </p:nvSpPr>
        <p:spPr bwMode="auto">
          <a:xfrm>
            <a:off x="7905903" y="2645800"/>
            <a:ext cx="70541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altLang="zh-CN" sz="1600" kern="0" dirty="0">
                <a:solidFill>
                  <a:schemeClr val="tx1"/>
                </a:solidFill>
              </a:rPr>
              <a:t>Dripline</a:t>
            </a:r>
            <a:endParaRPr lang="en-US" altLang="zh-CN" sz="1800" kern="0" dirty="0">
              <a:solidFill>
                <a:schemeClr val="tx1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en-US" altLang="zh-CN" sz="1400" kern="0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AF26E8E-C1CF-5693-53C5-7237A8F9894C}"/>
              </a:ext>
            </a:extLst>
          </p:cNvPr>
          <p:cNvSpPr txBox="1">
            <a:spLocks/>
          </p:cNvSpPr>
          <p:nvPr/>
        </p:nvSpPr>
        <p:spPr bwMode="auto">
          <a:xfrm>
            <a:off x="3606051" y="880107"/>
            <a:ext cx="2057400" cy="28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1600" kern="0" dirty="0">
                <a:solidFill>
                  <a:schemeClr val="tx1"/>
                </a:solidFill>
              </a:rPr>
              <a:t>Closed quantum system</a:t>
            </a:r>
            <a:endParaRPr lang="en-US" altLang="zh-CN" sz="1400" kern="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9A4817-AC64-481A-6E89-E64B7ACF1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4" y="1203663"/>
            <a:ext cx="1787004" cy="1314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F2C3DC-2F19-D7C9-CF97-5366FBF37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31" y="1200742"/>
            <a:ext cx="910361" cy="129248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37477A-2F17-30F8-B6ED-FE9175276B36}"/>
              </a:ext>
            </a:extLst>
          </p:cNvPr>
          <p:cNvSpPr txBox="1">
            <a:spLocks/>
          </p:cNvSpPr>
          <p:nvPr/>
        </p:nvSpPr>
        <p:spPr bwMode="auto">
          <a:xfrm>
            <a:off x="6311326" y="883487"/>
            <a:ext cx="2057400" cy="28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1600" kern="0" dirty="0">
                <a:solidFill>
                  <a:schemeClr val="tx1"/>
                </a:solidFill>
              </a:rPr>
              <a:t>Open quantum system</a:t>
            </a:r>
            <a:endParaRPr lang="en-US" altLang="zh-CN" sz="1400" kern="0" dirty="0">
              <a:solidFill>
                <a:schemeClr val="tx1"/>
              </a:solidFill>
            </a:endParaRP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CD47270A-54B4-6C81-1B63-CB44F1490D1B}"/>
              </a:ext>
            </a:extLst>
          </p:cNvPr>
          <p:cNvSpPr/>
          <p:nvPr/>
        </p:nvSpPr>
        <p:spPr>
          <a:xfrm rot="16200000">
            <a:off x="5936484" y="1509215"/>
            <a:ext cx="158827" cy="910361"/>
          </a:xfrm>
          <a:prstGeom prst="downArrow">
            <a:avLst>
              <a:gd name="adj1" fmla="val 50000"/>
              <a:gd name="adj2" fmla="val 21613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2BCA7E-4419-D58F-952A-C500BD579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9" y="849389"/>
            <a:ext cx="2663000" cy="18975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61AF44-0023-B47E-F799-F61C88EFE4E8}"/>
              </a:ext>
            </a:extLst>
          </p:cNvPr>
          <p:cNvSpPr txBox="1"/>
          <p:nvPr/>
        </p:nvSpPr>
        <p:spPr>
          <a:xfrm>
            <a:off x="442471" y="826357"/>
            <a:ext cx="676701" cy="772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6A9C7-8E26-3A0D-5D29-C55AFAE5781C}"/>
              </a:ext>
            </a:extLst>
          </p:cNvPr>
          <p:cNvSpPr txBox="1"/>
          <p:nvPr/>
        </p:nvSpPr>
        <p:spPr>
          <a:xfrm>
            <a:off x="1921861" y="1957871"/>
            <a:ext cx="914411" cy="6861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DCE1FC-B947-C800-74B7-91BF630DAB86}"/>
              </a:ext>
            </a:extLst>
          </p:cNvPr>
          <p:cNvCxnSpPr>
            <a:cxnSpLocks/>
          </p:cNvCxnSpPr>
          <p:nvPr/>
        </p:nvCxnSpPr>
        <p:spPr>
          <a:xfrm>
            <a:off x="1209190" y="1356631"/>
            <a:ext cx="264706" cy="28084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FFB55B-C09E-6BA4-EB8A-3CD7455CF2C2}"/>
              </a:ext>
            </a:extLst>
          </p:cNvPr>
          <p:cNvCxnSpPr>
            <a:cxnSpLocks/>
          </p:cNvCxnSpPr>
          <p:nvPr/>
        </p:nvCxnSpPr>
        <p:spPr>
          <a:xfrm flipH="1" flipV="1">
            <a:off x="2047567" y="1725746"/>
            <a:ext cx="331499" cy="3180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EDF9765-7EAB-125F-1187-8BB72887FD3D}"/>
              </a:ext>
            </a:extLst>
          </p:cNvPr>
          <p:cNvSpPr/>
          <p:nvPr/>
        </p:nvSpPr>
        <p:spPr>
          <a:xfrm>
            <a:off x="664289" y="2604909"/>
            <a:ext cx="1294686" cy="16125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l"/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201FE8-AAC5-0411-506A-D99E32675185}"/>
              </a:ext>
            </a:extLst>
          </p:cNvPr>
          <p:cNvSpPr/>
          <p:nvPr/>
        </p:nvSpPr>
        <p:spPr>
          <a:xfrm>
            <a:off x="164789" y="1213757"/>
            <a:ext cx="188137" cy="1135293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>
            <a:spAutoFit/>
          </a:bodyPr>
          <a:lstStyle/>
          <a:p>
            <a:pPr algn="l"/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174B923-5A01-44B3-2E1C-9AFC1FCB5C4F}"/>
              </a:ext>
            </a:extLst>
          </p:cNvPr>
          <p:cNvSpPr/>
          <p:nvPr/>
        </p:nvSpPr>
        <p:spPr>
          <a:xfrm>
            <a:off x="267919" y="2512480"/>
            <a:ext cx="296595" cy="11167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none" rtlCol="0" anchor="ctr">
            <a:spAutoFit/>
          </a:bodyPr>
          <a:lstStyle/>
          <a:p>
            <a:pPr algn="l"/>
            <a:endParaRPr lang="en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F0A4DFA-4222-8303-63EA-FDBC03D76770}"/>
              </a:ext>
            </a:extLst>
          </p:cNvPr>
          <p:cNvSpPr txBox="1">
            <a:spLocks/>
          </p:cNvSpPr>
          <p:nvPr/>
        </p:nvSpPr>
        <p:spPr bwMode="auto">
          <a:xfrm>
            <a:off x="-47605" y="1120830"/>
            <a:ext cx="1850936" cy="28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1600" kern="0" dirty="0">
                <a:solidFill>
                  <a:schemeClr val="tx1"/>
                </a:solidFill>
              </a:rPr>
              <a:t>Discovered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altLang="zh-CN" sz="1600" kern="0" dirty="0">
                <a:solidFill>
                  <a:schemeClr val="tx1"/>
                </a:solidFill>
              </a:rPr>
              <a:t>nuclides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DA00ECA-FB9F-D963-51E3-7D45F84A86D5}"/>
              </a:ext>
            </a:extLst>
          </p:cNvPr>
          <p:cNvSpPr txBox="1">
            <a:spLocks/>
          </p:cNvSpPr>
          <p:nvPr/>
        </p:nvSpPr>
        <p:spPr bwMode="auto">
          <a:xfrm>
            <a:off x="1731104" y="2067307"/>
            <a:ext cx="2057400" cy="28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180178" indent="-180178" algn="l" defTabSz="803293" rtl="0" eaLnBrk="1" fontAlgn="base" hangingPunct="1">
              <a:lnSpc>
                <a:spcPct val="90000"/>
              </a:lnSpc>
              <a:spcBef>
                <a:spcPts val="1206"/>
              </a:spcBef>
              <a:spcAft>
                <a:spcPct val="0"/>
              </a:spcAft>
              <a:buSzPct val="100000"/>
              <a:buFont typeface="Wingdings" pitchFamily="2" charset="2"/>
              <a:buChar char="§"/>
              <a:defRPr sz="2200">
                <a:solidFill>
                  <a:srgbClr val="064308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363359" indent="-151650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591584" indent="-16065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SzPct val="100000"/>
              <a:buFont typeface="Lucida Grande" charset="0"/>
              <a:buChar char="»"/>
              <a:defRPr sz="18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728219" indent="-133632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002991" indent="-180178" algn="l" defTabSz="803293" rtl="0" eaLnBrk="1" fontAlgn="base" hangingPunct="1">
              <a:lnSpc>
                <a:spcPct val="90000"/>
              </a:lnSpc>
              <a:spcBef>
                <a:spcPts val="201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charset="0"/>
              <a:buChar char="»"/>
              <a:defRPr sz="14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223294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3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372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407" indent="-150759" algn="l" defTabSz="80775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altLang="zh-CN" sz="1600" kern="0" dirty="0">
                <a:solidFill>
                  <a:schemeClr val="tx1"/>
                </a:solidFill>
              </a:rPr>
              <a:t>Unknown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C66641C-8FC9-B9EB-391C-2E55B7BF3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98" y="2471607"/>
            <a:ext cx="7421926" cy="364349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EF6C18-34A0-4184-AA69-EAA1ECB95339}"/>
              </a:ext>
            </a:extLst>
          </p:cNvPr>
          <p:cNvCxnSpPr>
            <a:cxnSpLocks/>
          </p:cNvCxnSpPr>
          <p:nvPr/>
        </p:nvCxnSpPr>
        <p:spPr>
          <a:xfrm>
            <a:off x="564514" y="2512480"/>
            <a:ext cx="6312690" cy="23159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AC6E9F-265F-E5CD-3B6E-AA6F2EFBEC5B}"/>
              </a:ext>
            </a:extLst>
          </p:cNvPr>
          <p:cNvCxnSpPr>
            <a:cxnSpLocks/>
          </p:cNvCxnSpPr>
          <p:nvPr/>
        </p:nvCxnSpPr>
        <p:spPr>
          <a:xfrm>
            <a:off x="258857" y="2624159"/>
            <a:ext cx="710772" cy="179890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8B38E-A160-8A60-6830-A36274320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FADDD48-BB8D-6A8B-21E6-10B4AF57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S PGothic"/>
                <a:cs typeface="MS PGothic"/>
              </a:rPr>
              <a:t>Structure </a:t>
            </a:r>
            <a:r>
              <a:rPr lang="zh-CN" altLang="en-US" dirty="0">
                <a:ea typeface="MS PGothic"/>
                <a:cs typeface="MS PGothic"/>
              </a:rPr>
              <a:t> </a:t>
            </a:r>
            <a:r>
              <a:rPr lang="en-US" altLang="zh-CN" dirty="0">
                <a:ea typeface="MS PGothic"/>
                <a:cs typeface="MS PGothic"/>
              </a:rPr>
              <a:t>      Asymptotic observables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9C83F-205C-F955-2B5F-C250402A9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30</a:t>
            </a:fld>
            <a:endParaRPr lang="zh-CN" alt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656C34-720E-9C3D-5B32-E96F29E0EFE9}"/>
              </a:ext>
            </a:extLst>
          </p:cNvPr>
          <p:cNvCxnSpPr/>
          <p:nvPr/>
        </p:nvCxnSpPr>
        <p:spPr>
          <a:xfrm>
            <a:off x="2414154" y="389708"/>
            <a:ext cx="381000" cy="0"/>
          </a:xfrm>
          <a:prstGeom prst="straightConnector1">
            <a:avLst/>
          </a:prstGeom>
          <a:noFill/>
          <a:ln w="25400" cap="flat" cmpd="sng" algn="ctr">
            <a:solidFill>
              <a:srgbClr val="014E8A"/>
            </a:solidFill>
            <a:prstDash val="solid"/>
            <a:headEnd type="triangle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B6C700A-E00C-B7E9-BA30-C2B14BEDB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29754" y="1224511"/>
            <a:ext cx="8084492" cy="422345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7197F3E-E78E-E532-D397-F336C16A341F}"/>
              </a:ext>
            </a:extLst>
          </p:cNvPr>
          <p:cNvSpPr/>
          <p:nvPr/>
        </p:nvSpPr>
        <p:spPr>
          <a:xfrm>
            <a:off x="5182993" y="5390159"/>
            <a:ext cx="13252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fingerprint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517BBE-C73A-505D-CEF7-EE63E4AD0A8C}"/>
              </a:ext>
            </a:extLst>
          </p:cNvPr>
          <p:cNvSpPr/>
          <p:nvPr/>
        </p:nvSpPr>
        <p:spPr>
          <a:xfrm>
            <a:off x="890153" y="5390159"/>
            <a:ext cx="1636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characteristics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3F995B-8D79-4389-3534-A3431A6A4F8F}"/>
              </a:ext>
            </a:extLst>
          </p:cNvPr>
          <p:cNvSpPr/>
          <p:nvPr/>
        </p:nvSpPr>
        <p:spPr>
          <a:xfrm>
            <a:off x="1170709" y="3589839"/>
            <a:ext cx="9628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7D1624-99AE-997B-F6EE-343780CA9B25}"/>
              </a:ext>
            </a:extLst>
          </p:cNvPr>
          <p:cNvSpPr/>
          <p:nvPr/>
        </p:nvSpPr>
        <p:spPr>
          <a:xfrm>
            <a:off x="5029200" y="3380170"/>
            <a:ext cx="1752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pairing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DD6BAA-B16E-BAAF-A23B-099E8BD70C8D}"/>
              </a:ext>
            </a:extLst>
          </p:cNvPr>
          <p:cNvSpPr/>
          <p:nvPr/>
        </p:nvSpPr>
        <p:spPr>
          <a:xfrm>
            <a:off x="3020291" y="4589605"/>
            <a:ext cx="17803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7">
            <a:extLst>
              <a:ext uri="{FF2B5EF4-FFF2-40B4-BE49-F238E27FC236}">
                <a16:creationId xmlns:a16="http://schemas.microsoft.com/office/drawing/2014/main" id="{BCFAD583-1403-86AE-3450-AD4A34CE2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124" y="5304695"/>
            <a:ext cx="22964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Miernik</a:t>
            </a:r>
            <a:r>
              <a:rPr lang="nb-NO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al.,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ett.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99, 192501 (2007)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D4A3E28D-030D-F544-C749-1DCD99DD818D}"/>
              </a:ext>
            </a:extLst>
          </p:cNvPr>
          <p:cNvSpPr txBox="1"/>
          <p:nvPr/>
        </p:nvSpPr>
        <p:spPr>
          <a:xfrm>
            <a:off x="1089541" y="928769"/>
            <a:ext cx="1044062" cy="27741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SimSun" pitchFamily="2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600" b="1" dirty="0"/>
              <a:t>Structure</a:t>
            </a:r>
            <a:endParaRPr lang="en-US" altLang="zh-CN" sz="1600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A261A50F-E709-5BBC-5710-10ABE6881FBC}"/>
              </a:ext>
            </a:extLst>
          </p:cNvPr>
          <p:cNvSpPr txBox="1"/>
          <p:nvPr/>
        </p:nvSpPr>
        <p:spPr bwMode="auto">
          <a:xfrm>
            <a:off x="4294717" y="939933"/>
            <a:ext cx="1515716" cy="27741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1600" b="1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Decay &amp; reaction</a:t>
            </a:r>
            <a:endParaRPr lang="en-US" altLang="zh-CN" sz="16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21B05-8AC7-171C-C12E-5C65055B39D6}"/>
              </a:ext>
            </a:extLst>
          </p:cNvPr>
          <p:cNvSpPr txBox="1"/>
          <p:nvPr/>
        </p:nvSpPr>
        <p:spPr bwMode="auto">
          <a:xfrm rot="16200000">
            <a:off x="4897423" y="3990384"/>
            <a:ext cx="34556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altLang="zh-CN" sz="1600" kern="0" dirty="0">
                <a:solidFill>
                  <a:schemeClr val="tx1"/>
                </a:solidFill>
              </a:rPr>
              <a:t>’</a:t>
            </a:r>
            <a:endParaRPr lang="en-US" sz="1600" kern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6929EC-F8B7-5E12-BCB2-BB80514B6115}"/>
              </a:ext>
            </a:extLst>
          </p:cNvPr>
          <p:cNvSpPr txBox="1"/>
          <p:nvPr/>
        </p:nvSpPr>
        <p:spPr bwMode="auto">
          <a:xfrm>
            <a:off x="4201675" y="1173056"/>
            <a:ext cx="175260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macroscopic distance</a:t>
            </a: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349F8AA3-DD73-8C9B-5D25-AFE347E47DB8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8E1F9F22-0F91-5B6C-158E-D4FA98A02B3C}"/>
              </a:ext>
            </a:extLst>
          </p:cNvPr>
          <p:cNvSpPr txBox="1"/>
          <p:nvPr/>
        </p:nvSpPr>
        <p:spPr>
          <a:xfrm>
            <a:off x="4687659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functions</a:t>
            </a:r>
          </a:p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Resonances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Asymptotic observables</a:t>
            </a:r>
          </a:p>
        </p:txBody>
      </p:sp>
    </p:spTree>
    <p:extLst>
      <p:ext uri="{BB962C8B-B14F-4D97-AF65-F5344CB8AC3E}">
        <p14:creationId xmlns:p14="http://schemas.microsoft.com/office/powerpoint/2010/main" val="17245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BAD3C-C73D-9A7B-8113-301E087DF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E4A42C5-109E-31E1-9F36-9F76C5660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GSM emulator extrapolation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8CAEC5-AC3B-2710-1E45-89F91160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66497C25-3973-B3FF-6BD8-EA693D1B7F9D}"/>
              </a:ext>
            </a:extLst>
          </p:cNvPr>
          <p:cNvSpPr txBox="1"/>
          <p:nvPr/>
        </p:nvSpPr>
        <p:spPr>
          <a:xfrm>
            <a:off x="683941" y="5071452"/>
            <a:ext cx="7433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eigenvalues of the matrices are widely dispersed.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extrapolation capability appears to be bad.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eigenvalues on the extrapolation line do not originate from the same energy level series.</a:t>
            </a:r>
            <a:endParaRPr lang="en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5B706136-ADAA-1967-B2A4-8EFCB73422B3}"/>
              </a:ext>
            </a:extLst>
          </p:cNvPr>
          <p:cNvSpPr txBox="1"/>
          <p:nvPr/>
        </p:nvSpPr>
        <p:spPr>
          <a:xfrm>
            <a:off x="683941" y="868330"/>
            <a:ext cx="777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change the way to train the emulator, in which we find the closest value to train. The results is better, but not good enough.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CD5A6A69-A1F4-EA53-106B-E7FF2208F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300" y="1560855"/>
            <a:ext cx="3936099" cy="3167869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ECFB2BC7-1F2E-518F-F8CB-AAC8FAA80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01" y="1560855"/>
            <a:ext cx="3936099" cy="3073507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7E30F193-1EE2-5626-27AF-58FB64BE8963}"/>
              </a:ext>
            </a:extLst>
          </p:cNvPr>
          <p:cNvSpPr txBox="1"/>
          <p:nvPr/>
        </p:nvSpPr>
        <p:spPr>
          <a:xfrm>
            <a:off x="6012170" y="4605382"/>
            <a:ext cx="15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extrapolation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B92BE105-C4C1-A367-1FCB-9A6606DF2CDB}"/>
              </a:ext>
            </a:extLst>
          </p:cNvPr>
          <p:cNvSpPr txBox="1"/>
          <p:nvPr/>
        </p:nvSpPr>
        <p:spPr>
          <a:xfrm>
            <a:off x="1776593" y="4634362"/>
            <a:ext cx="1538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data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09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60035-4317-9A9A-1DFD-DEF8E88DF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20A2C48-869E-F935-592F-8B71373EF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192" y="4757509"/>
            <a:ext cx="3136900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CE5718-CC5E-1FAC-A804-90EDF0E94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208" y="3661327"/>
            <a:ext cx="3170035" cy="2377526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6CBF148E-2555-E48E-F9DE-5EA758CF1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Quantum picture of decay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CEF0E-772E-DE83-6881-8D3EE36F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32</a:t>
            </a:fld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EDDBE-858E-22C9-8828-8DF35A5D7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56462"/>
            <a:ext cx="7772400" cy="2497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6832F1-6FDF-B87B-6424-DF8515725D08}"/>
                  </a:ext>
                </a:extLst>
              </p:cNvPr>
              <p:cNvSpPr txBox="1"/>
              <p:nvPr/>
            </p:nvSpPr>
            <p:spPr bwMode="auto">
              <a:xfrm>
                <a:off x="2925166" y="1322724"/>
                <a:ext cx="4572000" cy="44467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altLang="zh-C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func>
                        <m:funcPr>
                          <m:ctrlPr>
                            <a:rPr lang="mr-IN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groupChr>
                            <m:groupChrPr>
                              <m:chr m:val="→"/>
                              <m:pos m:val="top"/>
                              <m:ctrlPr>
                                <a:rPr lang="is-I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is-I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→∞</m:t>
                              </m:r>
                            </m:e>
                          </m:groupChr>
                        </m:fNam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</m:sup>
                          </m:sSup>
                        </m:e>
                      </m:func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996B635-E118-521E-FEFD-36CFCC6F1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5166" y="1322724"/>
                <a:ext cx="4572000" cy="4446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297AF7E-2E87-98ED-1A15-508ACB67F685}"/>
              </a:ext>
            </a:extLst>
          </p:cNvPr>
          <p:cNvSpPr txBox="1"/>
          <p:nvPr/>
        </p:nvSpPr>
        <p:spPr bwMode="auto">
          <a:xfrm>
            <a:off x="6903720" y="1322724"/>
            <a:ext cx="155448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Gamow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en-US" altLang="zh-CN" sz="1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A29BA3-EEC7-85D3-3508-10A23451138B}"/>
              </a:ext>
            </a:extLst>
          </p:cNvPr>
          <p:cNvCxnSpPr>
            <a:cxnSpLocks/>
          </p:cNvCxnSpPr>
          <p:nvPr/>
        </p:nvCxnSpPr>
        <p:spPr>
          <a:xfrm>
            <a:off x="1400224" y="1117116"/>
            <a:ext cx="2469397" cy="0"/>
          </a:xfrm>
          <a:prstGeom prst="line">
            <a:avLst/>
          </a:prstGeom>
          <a:ln w="254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1DABDB0-8CD0-F7D1-71B0-1B02133B7E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53928" r="55939" b="12581"/>
          <a:stretch>
            <a:fillRect/>
          </a:stretch>
        </p:blipFill>
        <p:spPr>
          <a:xfrm>
            <a:off x="1069624" y="834957"/>
            <a:ext cx="489484" cy="487767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4BC05B-9EDF-E08A-252B-CDE601F19EB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31" y="1035481"/>
            <a:ext cx="163270" cy="1632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86F206-83CF-5C99-55A2-814212BC0FEC}"/>
              </a:ext>
            </a:extLst>
          </p:cNvPr>
          <p:cNvSpPr/>
          <p:nvPr/>
        </p:nvSpPr>
        <p:spPr>
          <a:xfrm>
            <a:off x="426720" y="3305485"/>
            <a:ext cx="6917867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Real-energy expansion</a:t>
            </a:r>
          </a:p>
          <a:p>
            <a:pPr lvl="1">
              <a:spcBef>
                <a:spcPts val="1200"/>
              </a:spcBef>
              <a:buFont typeface="Courier New" charset="0"/>
              <a:buChar char="o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spcBef>
                <a:spcPts val="1200"/>
              </a:spcBef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3341E91-280E-C73E-A728-D1DD30D638C4}"/>
              </a:ext>
            </a:extLst>
          </p:cNvPr>
          <p:cNvSpPr/>
          <p:nvPr/>
        </p:nvSpPr>
        <p:spPr>
          <a:xfrm>
            <a:off x="5857574" y="3305485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Complex energy plane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C91B675-D3BB-6E03-CC86-22887B0DB1CD}"/>
              </a:ext>
            </a:extLst>
          </p:cNvPr>
          <p:cNvSpPr/>
          <p:nvPr/>
        </p:nvSpPr>
        <p:spPr>
          <a:xfrm>
            <a:off x="908040" y="4369212"/>
            <a:ext cx="2033466" cy="324385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Survival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DDC3E1-E277-D792-37D3-8F40E3420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92192" y="3680025"/>
            <a:ext cx="2209800" cy="66040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E5066B-4933-66A6-09BC-78AD39F1288C}"/>
              </a:ext>
            </a:extLst>
          </p:cNvPr>
          <p:cNvCxnSpPr>
            <a:cxnSpLocks/>
          </p:cNvCxnSpPr>
          <p:nvPr/>
        </p:nvCxnSpPr>
        <p:spPr>
          <a:xfrm flipV="1">
            <a:off x="2603755" y="5792449"/>
            <a:ext cx="95224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74ACE5B-58BF-9357-92C1-7BD5BA71FF08}"/>
              </a:ext>
            </a:extLst>
          </p:cNvPr>
          <p:cNvSpPr/>
          <p:nvPr/>
        </p:nvSpPr>
        <p:spPr>
          <a:xfrm>
            <a:off x="2227168" y="5751809"/>
            <a:ext cx="1596912" cy="288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94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MS PGothic"/>
                <a:cs typeface="MS PGothic"/>
              </a:rPr>
              <a:t>G</a:t>
            </a:r>
            <a:r>
              <a:rPr lang="en-US" altLang="zh-CN" dirty="0">
                <a:ea typeface="MS PGothic"/>
                <a:cs typeface="MS PGothic"/>
              </a:rPr>
              <a:t>amow</a:t>
            </a:r>
            <a:r>
              <a:rPr lang="zh-CN" altLang="en-US" dirty="0">
                <a:ea typeface="MS PGothic"/>
                <a:cs typeface="MS PGothic"/>
              </a:rPr>
              <a:t> </a:t>
            </a:r>
            <a:r>
              <a:rPr lang="en-US" altLang="zh-CN" dirty="0">
                <a:ea typeface="MS PGothic"/>
                <a:cs typeface="MS PGothic"/>
              </a:rPr>
              <a:t>coupled-channel</a:t>
            </a:r>
            <a:r>
              <a:rPr lang="zh-CN" altLang="en-US" dirty="0">
                <a:ea typeface="MS PGothic"/>
                <a:cs typeface="MS PGothic"/>
              </a:rPr>
              <a:t> </a:t>
            </a:r>
            <a:r>
              <a:rPr lang="en-US" altLang="zh-CN" dirty="0">
                <a:ea typeface="MS PGothic"/>
                <a:cs typeface="MS PGothic"/>
              </a:rPr>
              <a:t>(GCC) method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2981105"/>
            <a:ext cx="6353646" cy="2371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5000"/>
              </a:lnSpc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</a:pPr>
            <a:endParaRPr lang="en-US" altLang="zh-CN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5000"/>
              </a:lnSpc>
              <a:buFont typeface="+mj-lt"/>
              <a:buAutoNum type="arabicPeriod"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Jacobi coordinates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spurious center-of-mass motion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3-body asymptotic behavior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25000"/>
              </a:lnSpc>
              <a:buFont typeface="+mj-lt"/>
              <a:buAutoNum type="arabicPeriod" startAt="2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Berggren basis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ound, scattering, and Gamow states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 and decay information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022229"/>
            <a:ext cx="6353646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3-body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Hamiltonian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written 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3210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wave-function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69" y="2237012"/>
            <a:ext cx="3263900" cy="58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58" y="970069"/>
            <a:ext cx="2453986" cy="20449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93838" y="2775738"/>
            <a:ext cx="3642131" cy="3693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valence nucleons      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deformed core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778668" y="2593527"/>
            <a:ext cx="43757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665969" y="2593527"/>
            <a:ext cx="341299" cy="27782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646755" y="2593527"/>
            <a:ext cx="381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45468" y="2593527"/>
            <a:ext cx="294986" cy="2988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256090" y="3235358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Berggren basis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01" y="1176813"/>
            <a:ext cx="393700" cy="228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601" y="2317629"/>
            <a:ext cx="393700" cy="228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45" y="987381"/>
            <a:ext cx="317500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03229"/>
            <a:ext cx="4232721" cy="6449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>
          <a:xfrm>
            <a:off x="5628777" y="3583785"/>
            <a:ext cx="3515223" cy="239260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 bwMode="auto">
          <a:xfrm>
            <a:off x="5468594" y="3515525"/>
            <a:ext cx="451262" cy="474111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lang="en-US" sz="1600" kern="0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2609" y="5722979"/>
            <a:ext cx="3960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Nazarewicz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ett.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﻿120, 212502 (2018)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dependent (TD) approach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34</a:t>
            </a:fld>
            <a:endParaRPr lang="zh-CN" altLang="en-US" dirty="0"/>
          </a:p>
        </p:txBody>
      </p:sp>
      <p:cxnSp>
        <p:nvCxnSpPr>
          <p:cNvPr id="14" name="直接箭头连接符 15">
            <a:extLst>
              <a:ext uri="{FF2B5EF4-FFF2-40B4-BE49-F238E27FC236}">
                <a16:creationId xmlns:a16="http://schemas.microsoft.com/office/drawing/2014/main" id="{475BA068-F282-4FC1-34AB-CD07A2F4086F}"/>
              </a:ext>
            </a:extLst>
          </p:cNvPr>
          <p:cNvCxnSpPr/>
          <p:nvPr/>
        </p:nvCxnSpPr>
        <p:spPr>
          <a:xfrm>
            <a:off x="5943600" y="2706510"/>
            <a:ext cx="9906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9980AA7-1BE0-8BEB-7382-59DA0CBD5948}"/>
              </a:ext>
            </a:extLst>
          </p:cNvPr>
          <p:cNvSpPr/>
          <p:nvPr/>
        </p:nvSpPr>
        <p:spPr>
          <a:xfrm>
            <a:off x="533400" y="877710"/>
            <a:ext cx="8610600" cy="5232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study the dynamics of 2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decay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sz="1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dependent approach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7378" lvl="1" indent="-180178" defTabSz="803293">
              <a:lnSpc>
                <a:spcPct val="50000"/>
              </a:lnSpc>
              <a:spcBef>
                <a:spcPts val="1206"/>
              </a:spcBef>
              <a:buSzPct val="100000"/>
              <a:buFont typeface="Courier New" charset="0"/>
              <a:buChar char="o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propagator can be expanded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Chebyshev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polynomials.</a:t>
            </a:r>
          </a:p>
          <a:p>
            <a:pPr marL="637378" lvl="1" indent="-180178" defTabSz="803293">
              <a:lnSpc>
                <a:spcPct val="50000"/>
              </a:lnSpc>
              <a:spcBef>
                <a:spcPts val="1206"/>
              </a:spcBef>
              <a:buSzPct val="100000"/>
              <a:buFont typeface="Courier New" charset="0"/>
              <a:buChar char="o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wave function is obtained by GCC, which includes configuration mixing and proper asymptote.</a:t>
            </a:r>
          </a:p>
          <a:p>
            <a:pPr marL="637378" lvl="1" indent="-180178" defTabSz="803293">
              <a:lnSpc>
                <a:spcPct val="50000"/>
              </a:lnSpc>
              <a:spcBef>
                <a:spcPts val="1206"/>
              </a:spcBef>
              <a:buSzPct val="100000"/>
              <a:buFont typeface="Courier New" charset="0"/>
              <a:buChar char="o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Two-proton wave function has been propagated to over 500 fm.</a:t>
            </a:r>
          </a:p>
          <a:p>
            <a:pPr marL="1257300" lvl="2" indent="-342900">
              <a:buFont typeface="+mj-lt"/>
              <a:buAutoNum type="alphaLcParenR"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Green’s functional method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benchmark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7378" lvl="1" indent="-180178" defTabSz="803293">
              <a:lnSpc>
                <a:spcPct val="50000"/>
              </a:lnSpc>
              <a:spcBef>
                <a:spcPts val="1206"/>
              </a:spcBef>
              <a:buSzPct val="100000"/>
              <a:buFont typeface="Courier New" charset="0"/>
              <a:buChar char="o"/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propagator and Green’s function can be connected by Fourier transformation.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3DEE38-876C-4F63-8880-47EFBA88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935110"/>
            <a:ext cx="4114800" cy="647700"/>
          </a:xfrm>
          <a:prstGeom prst="rect">
            <a:avLst/>
          </a:prstGeom>
        </p:spPr>
      </p:pic>
      <p:pic>
        <p:nvPicPr>
          <p:cNvPr id="24" name="图片 8">
            <a:extLst>
              <a:ext uri="{FF2B5EF4-FFF2-40B4-BE49-F238E27FC236}">
                <a16:creationId xmlns:a16="http://schemas.microsoft.com/office/drawing/2014/main" id="{3636C664-843B-97D5-97F3-369E03956C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56" y="572910"/>
            <a:ext cx="2458944" cy="2209800"/>
          </a:xfrm>
          <a:prstGeom prst="rect">
            <a:avLst/>
          </a:prstGeom>
        </p:spPr>
      </p:pic>
      <p:pic>
        <p:nvPicPr>
          <p:cNvPr id="25" name="图片 9">
            <a:extLst>
              <a:ext uri="{FF2B5EF4-FFF2-40B4-BE49-F238E27FC236}">
                <a16:creationId xmlns:a16="http://schemas.microsoft.com/office/drawing/2014/main" id="{96E6E878-B511-F686-DA84-14F55C2478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t="41666" r="67641" b="14217"/>
          <a:stretch/>
        </p:blipFill>
        <p:spPr>
          <a:xfrm>
            <a:off x="1903998" y="1411110"/>
            <a:ext cx="1448802" cy="974910"/>
          </a:xfrm>
          <a:prstGeom prst="rect">
            <a:avLst/>
          </a:prstGeom>
        </p:spPr>
      </p:pic>
      <p:pic>
        <p:nvPicPr>
          <p:cNvPr id="26" name="Picture 21">
            <a:extLst>
              <a:ext uri="{FF2B5EF4-FFF2-40B4-BE49-F238E27FC236}">
                <a16:creationId xmlns:a16="http://schemas.microsoft.com/office/drawing/2014/main" id="{9756950F-3931-D2E7-DF7A-CAF4FCC660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r="2096"/>
          <a:stretch/>
        </p:blipFill>
        <p:spPr>
          <a:xfrm>
            <a:off x="2417918" y="4840076"/>
            <a:ext cx="4308164" cy="692659"/>
          </a:xfrm>
          <a:prstGeom prst="rect">
            <a:avLst/>
          </a:prstGeom>
        </p:spPr>
      </p:pic>
      <p:sp>
        <p:nvSpPr>
          <p:cNvPr id="27" name="右箭头 10">
            <a:extLst>
              <a:ext uri="{FF2B5EF4-FFF2-40B4-BE49-F238E27FC236}">
                <a16:creationId xmlns:a16="http://schemas.microsoft.com/office/drawing/2014/main" id="{7E345B56-FF6A-9BD5-4C85-83E7AE1896E7}"/>
              </a:ext>
            </a:extLst>
          </p:cNvPr>
          <p:cNvSpPr/>
          <p:nvPr/>
        </p:nvSpPr>
        <p:spPr>
          <a:xfrm>
            <a:off x="3924300" y="1708065"/>
            <a:ext cx="1295400" cy="381000"/>
          </a:xfrm>
          <a:prstGeom prst="rightArrow">
            <a:avLst>
              <a:gd name="adj1" fmla="val 50000"/>
              <a:gd name="adj2" fmla="val 149310"/>
            </a:avLst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1">
            <a:extLst>
              <a:ext uri="{FF2B5EF4-FFF2-40B4-BE49-F238E27FC236}">
                <a16:creationId xmlns:a16="http://schemas.microsoft.com/office/drawing/2014/main" id="{F3768CD3-68B4-280B-5612-183570AD80E8}"/>
              </a:ext>
            </a:extLst>
          </p:cNvPr>
          <p:cNvCxnSpPr>
            <a:cxnSpLocks/>
          </p:cNvCxnSpPr>
          <p:nvPr/>
        </p:nvCxnSpPr>
        <p:spPr>
          <a:xfrm>
            <a:off x="6934200" y="1944510"/>
            <a:ext cx="0" cy="9284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2">
            <a:extLst>
              <a:ext uri="{FF2B5EF4-FFF2-40B4-BE49-F238E27FC236}">
                <a16:creationId xmlns:a16="http://schemas.microsoft.com/office/drawing/2014/main" id="{165B89B1-1F00-115C-5D0A-FF993CB17838}"/>
              </a:ext>
            </a:extLst>
          </p:cNvPr>
          <p:cNvCxnSpPr>
            <a:cxnSpLocks/>
          </p:cNvCxnSpPr>
          <p:nvPr/>
        </p:nvCxnSpPr>
        <p:spPr>
          <a:xfrm>
            <a:off x="5943600" y="2278114"/>
            <a:ext cx="0" cy="5948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矩形 17">
            <a:extLst>
              <a:ext uri="{FF2B5EF4-FFF2-40B4-BE49-F238E27FC236}">
                <a16:creationId xmlns:a16="http://schemas.microsoft.com/office/drawing/2014/main" id="{8629E32B-A9D0-46E1-53AE-CCB20924CDBE}"/>
              </a:ext>
            </a:extLst>
          </p:cNvPr>
          <p:cNvSpPr/>
          <p:nvPr/>
        </p:nvSpPr>
        <p:spPr>
          <a:xfrm>
            <a:off x="2746170" y="2124225"/>
            <a:ext cx="554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GCC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9">
            <a:extLst>
              <a:ext uri="{FF2B5EF4-FFF2-40B4-BE49-F238E27FC236}">
                <a16:creationId xmlns:a16="http://schemas.microsoft.com/office/drawing/2014/main" id="{12ADE75D-3568-A88A-502C-08694B0D15D2}"/>
              </a:ext>
            </a:extLst>
          </p:cNvPr>
          <p:cNvSpPr/>
          <p:nvPr/>
        </p:nvSpPr>
        <p:spPr>
          <a:xfrm>
            <a:off x="1182922" y="1267497"/>
            <a:ext cx="1563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quantum system</a:t>
            </a:r>
          </a:p>
          <a:p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mixing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40">
            <a:extLst>
              <a:ext uri="{FF2B5EF4-FFF2-40B4-BE49-F238E27FC236}">
                <a16:creationId xmlns:a16="http://schemas.microsoft.com/office/drawing/2014/main" id="{D2500A8E-FC8E-EC50-3CBE-7DAA3238F4F9}"/>
              </a:ext>
            </a:extLst>
          </p:cNvPr>
          <p:cNvSpPr/>
          <p:nvPr/>
        </p:nvSpPr>
        <p:spPr>
          <a:xfrm>
            <a:off x="6994899" y="1414535"/>
            <a:ext cx="888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41">
            <a:extLst>
              <a:ext uri="{FF2B5EF4-FFF2-40B4-BE49-F238E27FC236}">
                <a16:creationId xmlns:a16="http://schemas.microsoft.com/office/drawing/2014/main" id="{0F5E3403-31D1-EC66-D61C-644E9C8AEB86}"/>
              </a:ext>
            </a:extLst>
          </p:cNvPr>
          <p:cNvSpPr/>
          <p:nvPr/>
        </p:nvSpPr>
        <p:spPr>
          <a:xfrm>
            <a:off x="7035559" y="2391157"/>
            <a:ext cx="19287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precision in asymptote</a:t>
            </a:r>
          </a:p>
          <a:p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Coulomb field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42">
            <a:extLst>
              <a:ext uri="{FF2B5EF4-FFF2-40B4-BE49-F238E27FC236}">
                <a16:creationId xmlns:a16="http://schemas.microsoft.com/office/drawing/2014/main" id="{34B912B4-3E22-6D53-751A-05FAB3BB055A}"/>
              </a:ext>
            </a:extLst>
          </p:cNvPr>
          <p:cNvSpPr/>
          <p:nvPr/>
        </p:nvSpPr>
        <p:spPr>
          <a:xfrm>
            <a:off x="6084476" y="2438205"/>
            <a:ext cx="7088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~500 </a:t>
            </a:r>
            <a:r>
              <a:rPr lang="en-US" altLang="zh-CN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B2DA241-2CA5-8FA8-3434-E093DFB34B86}"/>
              </a:ext>
            </a:extLst>
          </p:cNvPr>
          <p:cNvSpPr/>
          <p:nvPr/>
        </p:nvSpPr>
        <p:spPr>
          <a:xfrm>
            <a:off x="5055273" y="5796520"/>
            <a:ext cx="3960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Nazarewicz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ett.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126, 142501 (2021)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F83327F-5BA4-CFA8-A364-746449A08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5" y="930821"/>
            <a:ext cx="3646776" cy="289187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Two-proton</a:t>
            </a:r>
            <a:r>
              <a:rPr lang="zh-CN" altLang="en-US" dirty="0"/>
              <a:t> </a:t>
            </a:r>
            <a:r>
              <a:rPr lang="en-US" altLang="zh-CN" dirty="0"/>
              <a:t>(2</a:t>
            </a:r>
            <a:r>
              <a:rPr lang="en-US" altLang="zh-CN" i="1" dirty="0"/>
              <a:t>p</a:t>
            </a:r>
            <a:r>
              <a:rPr lang="en-US" altLang="zh-CN" dirty="0"/>
              <a:t>) decay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35</a:t>
            </a:fld>
            <a:endParaRPr lang="zh-CN" altLang="en-US" dirty="0"/>
          </a:p>
        </p:txBody>
      </p:sp>
      <p:sp>
        <p:nvSpPr>
          <p:cNvPr id="22" name="Content Placeholder 2"/>
          <p:cNvSpPr txBox="1"/>
          <p:nvPr/>
        </p:nvSpPr>
        <p:spPr bwMode="auto">
          <a:xfrm>
            <a:off x="272227" y="5689257"/>
            <a:ext cx="8862880" cy="5560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Diproton structure will introduce configuration mixing.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A2342E-6296-3FD7-772A-1B23BFE3B071}"/>
              </a:ext>
            </a:extLst>
          </p:cNvPr>
          <p:cNvSpPr/>
          <p:nvPr/>
        </p:nvSpPr>
        <p:spPr>
          <a:xfrm>
            <a:off x="2059963" y="3811475"/>
            <a:ext cx="832757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Jacobi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038912E-D72A-C893-32DD-A0F89F548AAC}"/>
              </a:ext>
            </a:extLst>
          </p:cNvPr>
          <p:cNvSpPr/>
          <p:nvPr/>
        </p:nvSpPr>
        <p:spPr>
          <a:xfrm>
            <a:off x="3245087" y="3800932"/>
            <a:ext cx="154837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Single-particle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E373A7-423F-B596-C0FD-03B27CBE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141" y="4281155"/>
            <a:ext cx="660400" cy="241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7D10FF-17A6-4949-0876-2528735D4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659" y="4244126"/>
            <a:ext cx="635000" cy="241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2E86B0D-B0C6-7D16-A4C0-04EA2259DC98}"/>
              </a:ext>
            </a:extLst>
          </p:cNvPr>
          <p:cNvSpPr/>
          <p:nvPr/>
        </p:nvSpPr>
        <p:spPr>
          <a:xfrm>
            <a:off x="2111014" y="4907810"/>
            <a:ext cx="8327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EE1620-581E-0778-7D6D-484793A1BB70}"/>
              </a:ext>
            </a:extLst>
          </p:cNvPr>
          <p:cNvSpPr/>
          <p:nvPr/>
        </p:nvSpPr>
        <p:spPr>
          <a:xfrm>
            <a:off x="3440781" y="4538478"/>
            <a:ext cx="832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Left-Right Arrow 19">
            <a:extLst>
              <a:ext uri="{FF2B5EF4-FFF2-40B4-BE49-F238E27FC236}">
                <a16:creationId xmlns:a16="http://schemas.microsoft.com/office/drawing/2014/main" id="{A04DBE6D-5C5D-6AAD-5D80-20EDF250F594}"/>
              </a:ext>
            </a:extLst>
          </p:cNvPr>
          <p:cNvSpPr/>
          <p:nvPr/>
        </p:nvSpPr>
        <p:spPr>
          <a:xfrm>
            <a:off x="2943771" y="3898991"/>
            <a:ext cx="182880" cy="9144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Left-Right Arrow 22">
            <a:extLst>
              <a:ext uri="{FF2B5EF4-FFF2-40B4-BE49-F238E27FC236}">
                <a16:creationId xmlns:a16="http://schemas.microsoft.com/office/drawing/2014/main" id="{3FAF9D3C-58C0-7110-039E-6E9F769CD43F}"/>
              </a:ext>
            </a:extLst>
          </p:cNvPr>
          <p:cNvSpPr/>
          <p:nvPr/>
        </p:nvSpPr>
        <p:spPr>
          <a:xfrm>
            <a:off x="2943771" y="4298862"/>
            <a:ext cx="182880" cy="9144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Left-Right Arrow 23">
            <a:extLst>
              <a:ext uri="{FF2B5EF4-FFF2-40B4-BE49-F238E27FC236}">
                <a16:creationId xmlns:a16="http://schemas.microsoft.com/office/drawing/2014/main" id="{AB297BA3-1B73-467E-D245-B5FF63D73F09}"/>
              </a:ext>
            </a:extLst>
          </p:cNvPr>
          <p:cNvSpPr/>
          <p:nvPr/>
        </p:nvSpPr>
        <p:spPr>
          <a:xfrm>
            <a:off x="2937504" y="5031367"/>
            <a:ext cx="182880" cy="9144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28738D45-7151-16B3-BF8F-53A7F16AE176}"/>
              </a:ext>
            </a:extLst>
          </p:cNvPr>
          <p:cNvSpPr/>
          <p:nvPr/>
        </p:nvSpPr>
        <p:spPr>
          <a:xfrm>
            <a:off x="3341208" y="4619887"/>
            <a:ext cx="152400" cy="914400"/>
          </a:xfrm>
          <a:prstGeom prst="leftBrace">
            <a:avLst>
              <a:gd name="adj1" fmla="val 6873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A68B57-FC75-05A6-D100-8686D26BD467}"/>
              </a:ext>
            </a:extLst>
          </p:cNvPr>
          <p:cNvSpPr/>
          <p:nvPr/>
        </p:nvSpPr>
        <p:spPr>
          <a:xfrm>
            <a:off x="1962421" y="5190660"/>
            <a:ext cx="11214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8" descr="R050_463f">
            <a:extLst>
              <a:ext uri="{FF2B5EF4-FFF2-40B4-BE49-F238E27FC236}">
                <a16:creationId xmlns:a16="http://schemas.microsoft.com/office/drawing/2014/main" id="{CAD460A3-7375-FD6D-4C59-11129310FC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l="11842" t="40270" r="19769" b="26646"/>
          <a:stretch>
            <a:fillRect/>
          </a:stretch>
        </p:blipFill>
        <p:spPr bwMode="auto">
          <a:xfrm>
            <a:off x="5688596" y="1411106"/>
            <a:ext cx="2943144" cy="1359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5257DB8-43E9-CE5F-0154-D51BFA89FC80}"/>
              </a:ext>
            </a:extLst>
          </p:cNvPr>
          <p:cNvSpPr txBox="1"/>
          <p:nvPr/>
        </p:nvSpPr>
        <p:spPr>
          <a:xfrm>
            <a:off x="5731386" y="1444391"/>
            <a:ext cx="1140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C4E04E60-8AA2-0042-BE50-C0800384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346" y="5676167"/>
            <a:ext cx="347364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Miernik</a:t>
            </a:r>
            <a:r>
              <a:rPr lang="nb-NO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nb-NO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b-NO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ett.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99, 192501 (2007)</a:t>
            </a:r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028EDB93-EE3F-01FF-D039-5977133AF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3346" y="2822148"/>
            <a:ext cx="36163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﻿J. Giovinazzo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nb-NO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nb-NO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ett.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102501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6BC823C-EED0-BE75-7EB6-98C0BDDACD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71" y="3163210"/>
            <a:ext cx="3524629" cy="257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9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i="1" dirty="0"/>
              <a:t>p</a:t>
            </a:r>
            <a:r>
              <a:rPr lang="en-US" dirty="0"/>
              <a:t> decay in </a:t>
            </a:r>
            <a:r>
              <a:rPr lang="en-US" baseline="30000" dirty="0"/>
              <a:t>6</a:t>
            </a:r>
            <a:r>
              <a:rPr lang="en-US" dirty="0"/>
              <a:t>Be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332" y="3376239"/>
            <a:ext cx="1267868" cy="10565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462" y="3376239"/>
            <a:ext cx="1267868" cy="1056557"/>
          </a:xfrm>
          <a:prstGeom prst="rect">
            <a:avLst/>
          </a:prstGeom>
        </p:spPr>
      </p:pic>
      <p:pic>
        <p:nvPicPr>
          <p:cNvPr id="9" name="图片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5794" b="72323"/>
          <a:stretch>
            <a:fillRect/>
          </a:stretch>
        </p:blipFill>
        <p:spPr>
          <a:xfrm>
            <a:off x="375227" y="1709125"/>
            <a:ext cx="8235373" cy="1743315"/>
          </a:xfrm>
          <a:prstGeom prst="rect">
            <a:avLst/>
          </a:prstGeom>
        </p:spPr>
      </p:pic>
      <p:pic>
        <p:nvPicPr>
          <p:cNvPr id="10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43730" b="47802"/>
          <a:stretch>
            <a:fillRect/>
          </a:stretch>
        </p:blipFill>
        <p:spPr>
          <a:xfrm>
            <a:off x="146628" y="937840"/>
            <a:ext cx="8850743" cy="533400"/>
          </a:xfrm>
          <a:prstGeom prst="rect">
            <a:avLst/>
          </a:prstGeom>
        </p:spPr>
      </p:pic>
      <p:cxnSp>
        <p:nvCxnSpPr>
          <p:cNvPr id="11" name="直接箭头连接符 25"/>
          <p:cNvCxnSpPr/>
          <p:nvPr/>
        </p:nvCxnSpPr>
        <p:spPr>
          <a:xfrm flipH="1" flipV="1">
            <a:off x="3277055" y="2977013"/>
            <a:ext cx="484277" cy="792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214" y="3376240"/>
            <a:ext cx="1409386" cy="1266585"/>
          </a:xfrm>
          <a:prstGeom prst="rect">
            <a:avLst/>
          </a:prstGeom>
        </p:spPr>
      </p:pic>
      <p:cxnSp>
        <p:nvCxnSpPr>
          <p:cNvPr id="13" name="直接连接符 30"/>
          <p:cNvCxnSpPr/>
          <p:nvPr/>
        </p:nvCxnSpPr>
        <p:spPr>
          <a:xfrm>
            <a:off x="2565149" y="3452440"/>
            <a:ext cx="0" cy="1971915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4"/>
          <p:cNvCxnSpPr/>
          <p:nvPr/>
        </p:nvCxnSpPr>
        <p:spPr>
          <a:xfrm>
            <a:off x="4547856" y="3452439"/>
            <a:ext cx="0" cy="1971915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35"/>
          <p:cNvCxnSpPr/>
          <p:nvPr/>
        </p:nvCxnSpPr>
        <p:spPr>
          <a:xfrm>
            <a:off x="6629400" y="3452440"/>
            <a:ext cx="0" cy="1971915"/>
          </a:xfrm>
          <a:prstGeom prst="line">
            <a:avLst/>
          </a:prstGeom>
          <a:ln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087" y="3463002"/>
            <a:ext cx="1699113" cy="1355489"/>
          </a:xfrm>
          <a:prstGeom prst="rect">
            <a:avLst/>
          </a:prstGeom>
        </p:spPr>
      </p:pic>
      <p:sp>
        <p:nvSpPr>
          <p:cNvPr id="17" name="矩形 38"/>
          <p:cNvSpPr/>
          <p:nvPr/>
        </p:nvSpPr>
        <p:spPr>
          <a:xfrm>
            <a:off x="2603679" y="4750223"/>
            <a:ext cx="196880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  <a:latin typeface="Times New Roman" panose="02020603050405020304"/>
              </a:rPr>
              <a:t>Two types of tunneling: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err="1">
                <a:solidFill>
                  <a:prstClr val="black"/>
                </a:solidFill>
                <a:latin typeface="Times New Roman" panose="02020603050405020304"/>
              </a:rPr>
              <a:t>diproton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/>
              </a:rPr>
              <a:t> (primarily)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err="1">
                <a:solidFill>
                  <a:prstClr val="black"/>
                </a:solidFill>
                <a:latin typeface="Times New Roman" panose="02020603050405020304"/>
              </a:rPr>
              <a:t>cigarlike</a:t>
            </a:r>
            <a:endParaRPr lang="zh-CN" altLang="en-US" dirty="0"/>
          </a:p>
        </p:txBody>
      </p:sp>
      <p:sp>
        <p:nvSpPr>
          <p:cNvPr id="18" name="矩形 39"/>
          <p:cNvSpPr/>
          <p:nvPr/>
        </p:nvSpPr>
        <p:spPr>
          <a:xfrm>
            <a:off x="4588332" y="4750223"/>
            <a:ext cx="21291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prstClr val="black"/>
                </a:solidFill>
                <a:latin typeface="Times New Roman" panose="02020603050405020304"/>
              </a:rPr>
              <a:t>Diproton</a:t>
            </a:r>
            <a:r>
              <a:rPr lang="en-US" altLang="zh-CN" sz="1400" dirty="0">
                <a:solidFill>
                  <a:prstClr val="black"/>
                </a:solidFill>
                <a:latin typeface="Times New Roman" panose="02020603050405020304"/>
              </a:rPr>
              <a:t> branch bends </a:t>
            </a:r>
          </a:p>
          <a:p>
            <a:r>
              <a:rPr lang="en-US" altLang="zh-CN" sz="1400" dirty="0">
                <a:solidFill>
                  <a:prstClr val="black"/>
                </a:solidFill>
                <a:latin typeface="Times New Roman" panose="02020603050405020304"/>
              </a:rPr>
              <a:t>due to Coulomb repulsion</a:t>
            </a:r>
          </a:p>
        </p:txBody>
      </p:sp>
      <p:sp>
        <p:nvSpPr>
          <p:cNvPr id="19" name="矩形 40"/>
          <p:cNvSpPr/>
          <p:nvPr/>
        </p:nvSpPr>
        <p:spPr>
          <a:xfrm>
            <a:off x="6905056" y="4750223"/>
            <a:ext cx="18776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  <a:latin typeface="Times New Roman" panose="02020603050405020304"/>
              </a:rPr>
              <a:t>Asymptotic correlation begin to converge</a:t>
            </a:r>
          </a:p>
        </p:txBody>
      </p:sp>
      <p:pic>
        <p:nvPicPr>
          <p:cNvPr id="21" name="图片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" t="41666" r="67641" b="14217"/>
          <a:stretch>
            <a:fillRect/>
          </a:stretch>
        </p:blipFill>
        <p:spPr>
          <a:xfrm>
            <a:off x="829400" y="3802669"/>
            <a:ext cx="1034714" cy="696267"/>
          </a:xfrm>
          <a:prstGeom prst="rect">
            <a:avLst/>
          </a:prstGeom>
        </p:spPr>
      </p:pic>
      <p:sp>
        <p:nvSpPr>
          <p:cNvPr id="22" name="矩形 40"/>
          <p:cNvSpPr/>
          <p:nvPr/>
        </p:nvSpPr>
        <p:spPr>
          <a:xfrm>
            <a:off x="654235" y="4759213"/>
            <a:ext cx="18776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prstClr val="black"/>
                </a:solidFill>
                <a:latin typeface="Times New Roman" panose="02020603050405020304"/>
              </a:rPr>
              <a:t>Protons inside nucleus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62166" y="5722979"/>
            <a:ext cx="3960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W.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Nazarewicz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ett.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126, 142501 (2021)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C0FAE7FC-5C5B-9217-16EB-55E599DB0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268" y="2931862"/>
            <a:ext cx="3967056" cy="2975292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MS PGothic"/>
                <a:cs typeface="MS PGothic"/>
              </a:rPr>
              <a:t>Complex-plane framework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37</a:t>
            </a:fld>
            <a:endParaRPr lang="zh-CN" alt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F0760C-1A21-0D59-9818-F30F3310EDF4}"/>
              </a:ext>
            </a:extLst>
          </p:cNvPr>
          <p:cNvSpPr/>
          <p:nvPr/>
        </p:nvSpPr>
        <p:spPr>
          <a:xfrm>
            <a:off x="-1" y="931627"/>
            <a:ext cx="6917867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Decay width/Lifetime</a:t>
            </a:r>
          </a:p>
          <a:p>
            <a:pPr lvl="1">
              <a:spcBef>
                <a:spcPts val="1200"/>
              </a:spcBef>
              <a:buFont typeface="Courier New" charset="0"/>
              <a:buChar char="o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 symmetric Schrödinger equation </a:t>
            </a:r>
          </a:p>
          <a:p>
            <a:pPr lvl="1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, where </a:t>
            </a:r>
          </a:p>
          <a:p>
            <a:pPr lvl="1">
              <a:spcBef>
                <a:spcPts val="1200"/>
              </a:spcBef>
              <a:buFont typeface="Courier New" charset="0"/>
              <a:buChar char="o"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spcBef>
                <a:spcPts val="1200"/>
              </a:spcBef>
            </a:pPr>
            <a:endParaRPr lang="en-US" sz="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3832136-21E4-1C3D-60E1-FF3D63840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265" y="1752728"/>
            <a:ext cx="1187450" cy="4699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2D27D8F-21E1-F35B-E2D1-1E656E0991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95" y="2889634"/>
            <a:ext cx="4023360" cy="301752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83B3116-7CE8-A44D-ED75-F7EE7D97ABBC}"/>
              </a:ext>
            </a:extLst>
          </p:cNvPr>
          <p:cNvSpPr/>
          <p:nvPr/>
        </p:nvSpPr>
        <p:spPr>
          <a:xfrm>
            <a:off x="864475" y="2539096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Complex momentum plane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7E1C369-7189-9C07-14BA-5AC883D7A012}"/>
              </a:ext>
            </a:extLst>
          </p:cNvPr>
          <p:cNvSpPr/>
          <p:nvPr/>
        </p:nvSpPr>
        <p:spPr>
          <a:xfrm>
            <a:off x="5608320" y="2572134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Complex energy plane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341546-CDB9-D052-F61F-0A60CE1D6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847467"/>
            <a:ext cx="10287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8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Asymptotic</a:t>
            </a:r>
            <a:r>
              <a:rPr lang="zh-CN" altLang="en-US" dirty="0"/>
              <a:t> </a:t>
            </a:r>
            <a:r>
              <a:rPr lang="en-US" dirty="0"/>
              <a:t>n</a:t>
            </a:r>
            <a:r>
              <a:rPr lang="en-US" altLang="zh-CN" dirty="0"/>
              <a:t>ucleon-nucleon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38</a:t>
            </a:fld>
            <a:endParaRPr lang="zh-CN" altLang="en-US" dirty="0"/>
          </a:p>
        </p:txBody>
      </p:sp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1082548" y="958649"/>
            <a:ext cx="27117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alt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Miernik</a:t>
            </a:r>
            <a:r>
              <a:rPr lang="nb-NO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PRL 99, 192501 (2007)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0" y="1252246"/>
            <a:ext cx="3203574" cy="2343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016" y="1175724"/>
            <a:ext cx="5200984" cy="42708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7833" y="1488332"/>
            <a:ext cx="901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40655" y="1868875"/>
            <a:ext cx="8745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-shell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40655" y="2475398"/>
            <a:ext cx="1036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-shell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824035" y="2079442"/>
            <a:ext cx="61662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7880641" y="2844730"/>
            <a:ext cx="0" cy="2897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5151048" y="5512921"/>
            <a:ext cx="327564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T.B. Webb</a:t>
            </a:r>
            <a:r>
              <a:rPr lang="nb-NO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b-NO" alt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﻿100, 024306 (2019)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1" t="68009" r="13790"/>
          <a:stretch>
            <a:fillRect/>
          </a:stretch>
        </p:blipFill>
        <p:spPr>
          <a:xfrm>
            <a:off x="763567" y="3700380"/>
            <a:ext cx="3179449" cy="219393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 bwMode="auto">
          <a:xfrm rot="16200000">
            <a:off x="3962702" y="1648659"/>
            <a:ext cx="34556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altLang="zh-CN" sz="1600" kern="0" dirty="0">
                <a:solidFill>
                  <a:schemeClr val="tx1"/>
                </a:solidFill>
              </a:rPr>
              <a:t>’</a:t>
            </a:r>
            <a:endParaRPr lang="en-US" sz="1600" kern="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 rot="16200000">
            <a:off x="3954902" y="3515714"/>
            <a:ext cx="34556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</a:pPr>
            <a:r>
              <a:rPr lang="en-US" altLang="zh-CN" sz="1600" kern="0" dirty="0">
                <a:solidFill>
                  <a:schemeClr val="tx1"/>
                </a:solidFill>
              </a:rPr>
              <a:t>’</a:t>
            </a:r>
            <a:endParaRPr lang="en-US" sz="16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Asymptotic correlations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39</a:t>
            </a:fld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948" y="985434"/>
            <a:ext cx="2424631" cy="42469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8" y="967533"/>
            <a:ext cx="4933024" cy="4435662"/>
          </a:xfrm>
          <a:prstGeom prst="rect">
            <a:avLst/>
          </a:prstGeom>
        </p:spPr>
      </p:pic>
      <p:sp>
        <p:nvSpPr>
          <p:cNvPr id="7" name="Content Placeholder 2"/>
          <p:cNvSpPr txBox="1"/>
          <p:nvPr/>
        </p:nvSpPr>
        <p:spPr bwMode="auto">
          <a:xfrm>
            <a:off x="272227" y="5632168"/>
            <a:ext cx="8862880" cy="3651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i="1" kern="0" dirty="0">
                <a:solidFill>
                  <a:schemeClr val="tx1"/>
                </a:solidFill>
              </a:rPr>
              <a:t>E</a:t>
            </a:r>
            <a:r>
              <a:rPr lang="en-US" altLang="zh-CN" sz="1600" i="1" kern="0" baseline="-25000" dirty="0">
                <a:solidFill>
                  <a:schemeClr val="tx1"/>
                </a:solidFill>
              </a:rPr>
              <a:t>pp</a:t>
            </a:r>
            <a:r>
              <a:rPr lang="en-US" altLang="zh-CN" sz="1600" kern="0" dirty="0">
                <a:solidFill>
                  <a:schemeClr val="tx1"/>
                </a:solidFill>
              </a:rPr>
              <a:t> and Y-type angular correlations are strongly impacted by nucleon-nucleon interaction.</a:t>
            </a:r>
            <a:endParaRPr lang="en-US" altLang="zh-CN" sz="14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Demand of machine learning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74FC9FC-2835-5BC8-0441-DC8AF3B7E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657" y="5546445"/>
            <a:ext cx="363073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Boehnlein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Rev. Mod. Phys. 94, 031003 (2022)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6AA99-D8A9-5BA1-A07F-2EECD8893F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918"/>
          <a:stretch/>
        </p:blipFill>
        <p:spPr>
          <a:xfrm>
            <a:off x="327172" y="1105852"/>
            <a:ext cx="8489655" cy="4253146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1076E49C-37FB-5F2A-21A3-170BB1478698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EE79227-D3AE-6D11-3317-899FE8386164}"/>
              </a:ext>
            </a:extLst>
          </p:cNvPr>
          <p:cNvSpPr txBox="1"/>
          <p:nvPr/>
        </p:nvSpPr>
        <p:spPr>
          <a:xfrm>
            <a:off x="4687659" y="6198338"/>
            <a:ext cx="204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quantum systems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and challenges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297" y="1551318"/>
            <a:ext cx="4406900" cy="41275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S PGothic"/>
                <a:cs typeface="MS PGothic"/>
              </a:rPr>
              <a:t>Observed</a:t>
            </a:r>
            <a:r>
              <a:rPr lang="zh-CN" altLang="en-US" dirty="0">
                <a:ea typeface="MS PGothic"/>
                <a:cs typeface="MS PGothic"/>
              </a:rPr>
              <a:t> </a:t>
            </a:r>
            <a:r>
              <a:rPr lang="en-US" altLang="zh-CN" dirty="0">
                <a:ea typeface="MS PGothic"/>
                <a:cs typeface="MS PGothic"/>
              </a:rPr>
              <a:t>2</a:t>
            </a:r>
            <a:r>
              <a:rPr lang="en-US" altLang="zh-CN" i="1" dirty="0">
                <a:ea typeface="MS PGothic"/>
                <a:cs typeface="MS PGothic"/>
              </a:rPr>
              <a:t>p</a:t>
            </a:r>
            <a:r>
              <a:rPr lang="zh-CN" altLang="en-US" dirty="0">
                <a:ea typeface="MS PGothic"/>
                <a:cs typeface="MS PGothic"/>
              </a:rPr>
              <a:t> </a:t>
            </a:r>
            <a:r>
              <a:rPr lang="en-US" altLang="zh-CN" dirty="0">
                <a:ea typeface="MS PGothic"/>
                <a:cs typeface="MS PGothic"/>
              </a:rPr>
              <a:t>emitters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40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2" y="1181100"/>
            <a:ext cx="4406900" cy="449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302" y="1574990"/>
            <a:ext cx="3420000" cy="3488991"/>
          </a:xfrm>
          <a:prstGeom prst="rect">
            <a:avLst/>
          </a:prstGeom>
        </p:spPr>
      </p:pic>
      <p:sp>
        <p:nvSpPr>
          <p:cNvPr id="70" name="Rounded Rectangle 69"/>
          <p:cNvSpPr/>
          <p:nvPr/>
        </p:nvSpPr>
        <p:spPr>
          <a:xfrm>
            <a:off x="6905768" y="1047950"/>
            <a:ext cx="1494807" cy="2579077"/>
          </a:xfrm>
          <a:prstGeom prst="roundRect">
            <a:avLst>
              <a:gd name="adj" fmla="val 4229"/>
            </a:avLst>
          </a:prstGeom>
          <a:solidFill>
            <a:srgbClr val="FBE5D6">
              <a:alpha val="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619734" y="3803041"/>
            <a:ext cx="2775800" cy="2221121"/>
          </a:xfrm>
          <a:prstGeom prst="roundRect">
            <a:avLst>
              <a:gd name="adj" fmla="val 4229"/>
            </a:avLst>
          </a:prstGeom>
          <a:solidFill>
            <a:srgbClr val="FBE5D6">
              <a:alpha val="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63782" y="827798"/>
            <a:ext cx="2454984" cy="2655445"/>
          </a:xfrm>
          <a:prstGeom prst="roundRect">
            <a:avLst>
              <a:gd name="adj" fmla="val 4229"/>
            </a:avLst>
          </a:prstGeom>
          <a:solidFill>
            <a:srgbClr val="FBE5D6">
              <a:alpha val="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60" y="820598"/>
            <a:ext cx="2409679" cy="2650647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95197" y="3623971"/>
            <a:ext cx="2497877" cy="2398138"/>
          </a:xfrm>
          <a:prstGeom prst="roundRect">
            <a:avLst>
              <a:gd name="adj" fmla="val 4229"/>
            </a:avLst>
          </a:prstGeom>
          <a:solidFill>
            <a:srgbClr val="FBE5D6">
              <a:alpha val="9804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l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a typeface="MS PGothic"/>
                <a:cs typeface="MS PGothic"/>
              </a:rPr>
              <a:t>Correlations of light-mass nuclei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41</a:t>
            </a:fld>
            <a:endParaRPr lang="zh-CN" alt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529710" y="3476419"/>
            <a:ext cx="1168833" cy="140728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93074" y="3476419"/>
            <a:ext cx="1241947" cy="248297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32"/>
          <a:stretch>
            <a:fillRect/>
          </a:stretch>
        </p:blipFill>
        <p:spPr>
          <a:xfrm>
            <a:off x="129317" y="3623972"/>
            <a:ext cx="2400393" cy="23981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970" y="1134094"/>
            <a:ext cx="1369358" cy="2407502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3205118" y="2967877"/>
            <a:ext cx="868739" cy="46112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246061" y="938766"/>
            <a:ext cx="827796" cy="186517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802" y="3873842"/>
            <a:ext cx="2712436" cy="2112845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4892891" y="4151111"/>
            <a:ext cx="726843" cy="180828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928959" y="3803041"/>
            <a:ext cx="754139" cy="159923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5750687" y="3545716"/>
            <a:ext cx="1221458" cy="7825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743512" y="1092907"/>
            <a:ext cx="1160208" cy="2297411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Emulator for bound system</a:t>
            </a:r>
            <a:endParaRPr lang="zh-CN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859B7F-E4AD-B4AA-800D-B5CBC4106D9B}"/>
              </a:ext>
            </a:extLst>
          </p:cNvPr>
          <p:cNvSpPr txBox="1"/>
          <p:nvPr/>
        </p:nvSpPr>
        <p:spPr bwMode="auto">
          <a:xfrm>
            <a:off x="457200" y="4825584"/>
            <a:ext cx="4491663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Eigenvalues can be extrapolated very well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Information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learned by the eigenvector changes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Requirement: the continuity of the eigenvector</a:t>
            </a:r>
            <a:endParaRPr lang="en-US" altLang="zh-CN" sz="1800" kern="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DB614-1C2F-B415-99B5-8B5679824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872" y="2555235"/>
            <a:ext cx="3535248" cy="1491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3BB54-D3D3-7189-EBF9-741FAD4B7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872" y="861468"/>
            <a:ext cx="3535248" cy="1578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F50CA-926A-3561-5ABE-70C13EF5A4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244" y="4155777"/>
            <a:ext cx="2028826" cy="1845341"/>
          </a:xfrm>
          <a:prstGeom prst="rect">
            <a:avLst/>
          </a:prstGeom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2E565080-1D67-250F-8846-ED4263F54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" y="1174083"/>
            <a:ext cx="3784086" cy="2714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0296662-7393-D5AE-6F78-7E55AF8AD2B1}"/>
              </a:ext>
            </a:extLst>
          </p:cNvPr>
          <p:cNvSpPr/>
          <p:nvPr/>
        </p:nvSpPr>
        <p:spPr>
          <a:xfrm>
            <a:off x="925802" y="897084"/>
            <a:ext cx="3346178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Eigenvector continuation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(EC)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A644D4-763F-9847-9A15-7B852A4B12D9}"/>
              </a:ext>
            </a:extLst>
          </p:cNvPr>
          <p:cNvSpPr txBox="1"/>
          <p:nvPr/>
        </p:nvSpPr>
        <p:spPr bwMode="auto">
          <a:xfrm flipV="1">
            <a:off x="365760" y="1166268"/>
            <a:ext cx="477520" cy="4186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lang="en-CN" sz="1600" kern="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564913-EDD8-A335-8071-FD34A8BFA500}"/>
              </a:ext>
            </a:extLst>
          </p:cNvPr>
          <p:cNvCxnSpPr/>
          <p:nvPr/>
        </p:nvCxnSpPr>
        <p:spPr>
          <a:xfrm>
            <a:off x="4861636" y="1013868"/>
            <a:ext cx="0" cy="4313911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A508350-9236-3FAB-9588-9D74DFCC6DC2}"/>
              </a:ext>
            </a:extLst>
          </p:cNvPr>
          <p:cNvSpPr/>
          <p:nvPr/>
        </p:nvSpPr>
        <p:spPr>
          <a:xfrm rot="16200000">
            <a:off x="3866354" y="3063773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Flowchart</a:t>
            </a: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0CC349CB-E8B6-9A25-B05D-C0E0D297B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071" y="4029557"/>
            <a:ext cx="34990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D. Frame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Lett. 121, 032501 (2018)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Duguet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Phys. 96, 031002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(2024)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0F6A5EF2-DD9F-E2ED-860F-8623BB8E6B0A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E96C8E21-6BCC-4319-2422-39B37470EF55}"/>
              </a:ext>
            </a:extLst>
          </p:cNvPr>
          <p:cNvSpPr txBox="1"/>
          <p:nvPr/>
        </p:nvSpPr>
        <p:spPr>
          <a:xfrm>
            <a:off x="4687659" y="6198338"/>
            <a:ext cx="204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quantum systems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and challenges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3A371-D32C-5A88-AEE4-D4001FD45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8D64491-42D6-8A33-D9EF-3149AAF2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Emulator for bound</a:t>
            </a:r>
            <a:r>
              <a:rPr lang="zh-CN" altLang="en-US" dirty="0"/>
              <a:t> </a:t>
            </a:r>
            <a:r>
              <a:rPr lang="en-US" altLang="zh-CN" dirty="0"/>
              <a:t>many-body system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36FC27-4E5C-2526-7437-BCE23619F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980509B-2FD6-3666-6BD5-05398DD339AC}"/>
              </a:ext>
            </a:extLst>
          </p:cNvPr>
          <p:cNvSpPr/>
          <p:nvPr/>
        </p:nvSpPr>
        <p:spPr>
          <a:xfrm>
            <a:off x="516850" y="881417"/>
            <a:ext cx="3751884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Reduce basis method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(model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driven)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B9D534-F226-79E2-1920-7D37B2636F54}"/>
              </a:ext>
            </a:extLst>
          </p:cNvPr>
          <p:cNvSpPr txBox="1"/>
          <p:nvPr/>
        </p:nvSpPr>
        <p:spPr bwMode="auto">
          <a:xfrm flipV="1">
            <a:off x="365760" y="1166268"/>
            <a:ext cx="477520" cy="4186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lang="en-CN" sz="1600" kern="0" dirty="0">
              <a:solidFill>
                <a:schemeClr val="tx1"/>
              </a:solidFill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579F8DFF-2560-4EDF-FAFD-77B859025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353" y="5653417"/>
            <a:ext cx="328609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 Bonilla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106, 054322 (2022)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9623E-E1F9-054D-F454-07D045DB9F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86" t="8089" r="53179" b="75405"/>
          <a:stretch>
            <a:fillRect/>
          </a:stretch>
        </p:blipFill>
        <p:spPr>
          <a:xfrm>
            <a:off x="722010" y="1275471"/>
            <a:ext cx="3271326" cy="2129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E66F41-F194-7B23-695B-75F4E5A9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665" t="8089" r="11301" b="75405"/>
          <a:stretch>
            <a:fillRect/>
          </a:stretch>
        </p:blipFill>
        <p:spPr>
          <a:xfrm>
            <a:off x="457200" y="3395949"/>
            <a:ext cx="3751884" cy="21298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C60393-8017-AD89-AA09-A66F32953000}"/>
              </a:ext>
            </a:extLst>
          </p:cNvPr>
          <p:cNvSpPr txBox="1"/>
          <p:nvPr/>
        </p:nvSpPr>
        <p:spPr bwMode="auto">
          <a:xfrm>
            <a:off x="275421" y="1123720"/>
            <a:ext cx="795509" cy="5815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lang="en-CN" sz="1600" kern="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CD3140-9D4A-1705-CDF7-9A075F1B7F09}"/>
              </a:ext>
            </a:extLst>
          </p:cNvPr>
          <p:cNvSpPr/>
          <p:nvPr/>
        </p:nvSpPr>
        <p:spPr>
          <a:xfrm>
            <a:off x="4886237" y="881485"/>
            <a:ext cx="3751884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Parametric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atrix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m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odels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(hybrid)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AC49F98-B03C-C761-10C8-C16B0727E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410" t="5791" r="54672" b="75335"/>
          <a:stretch>
            <a:fillRect/>
          </a:stretch>
        </p:blipFill>
        <p:spPr>
          <a:xfrm>
            <a:off x="5474047" y="1275471"/>
            <a:ext cx="2616525" cy="1880164"/>
          </a:xfrm>
          <a:prstGeom prst="rect">
            <a:avLst/>
          </a:prstGeom>
        </p:spPr>
      </p:pic>
      <p:sp>
        <p:nvSpPr>
          <p:cNvPr id="23" name="Rectangle 7">
            <a:extLst>
              <a:ext uri="{FF2B5EF4-FFF2-40B4-BE49-F238E27FC236}">
                <a16:creationId xmlns:a16="http://schemas.microsoft.com/office/drawing/2014/main" id="{441B8503-3887-CCBC-E0B2-0BE7806FA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221" y="3209745"/>
            <a:ext cx="33849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Cook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Nat. Commun.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16,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5929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(2025) 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DCE4D-3F72-973A-6FFA-2B03914772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604" t="5355" r="7579" b="74034"/>
          <a:stretch>
            <a:fillRect/>
          </a:stretch>
        </p:blipFill>
        <p:spPr>
          <a:xfrm>
            <a:off x="5219221" y="3428553"/>
            <a:ext cx="3003629" cy="1915786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FF868E85-C436-C587-5F31-E64A682D6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4047" y="5649910"/>
            <a:ext cx="33849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Curry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arXiv:2510.15860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(2025)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DC128400-0B79-7D4D-D8DA-178009BD5A14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1781B357-5D3E-3699-9968-CF15083D0C18}"/>
              </a:ext>
            </a:extLst>
          </p:cNvPr>
          <p:cNvSpPr txBox="1"/>
          <p:nvPr/>
        </p:nvSpPr>
        <p:spPr>
          <a:xfrm>
            <a:off x="4687659" y="6198338"/>
            <a:ext cx="204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quantum systems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397491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75138-72E5-EB15-9E9E-02D21985F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D78DC5E-9E1B-A698-6F6C-A2F5EE7E1918}"/>
              </a:ext>
            </a:extLst>
          </p:cNvPr>
          <p:cNvSpPr txBox="1"/>
          <p:nvPr/>
        </p:nvSpPr>
        <p:spPr bwMode="auto">
          <a:xfrm>
            <a:off x="457200" y="4825584"/>
            <a:ext cx="4491663" cy="10383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>
            <a:noAutofit/>
          </a:bodyPr>
          <a:lstStyle>
            <a:lvl1pPr marL="180340" indent="-180340" algn="l" defTabSz="803275" rtl="0" eaLnBrk="1" fontAlgn="base" hangingPunct="1">
              <a:lnSpc>
                <a:spcPct val="90000"/>
              </a:lnSpc>
              <a:spcBef>
                <a:spcPts val="1205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 sz="2200">
                <a:solidFill>
                  <a:srgbClr val="06430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63220" indent="-15176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2pPr>
            <a:lvl3pPr marL="591820" indent="-160655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SzPct val="100000"/>
              <a:buFont typeface="Lucida Grande" panose="020B0600040502020204" charset="0"/>
              <a:buChar char="»"/>
              <a:defRPr sz="18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3pPr>
            <a:lvl4pPr marL="728345" indent="-13335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003300" indent="-180340" algn="l" defTabSz="803275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999999"/>
              </a:buClr>
              <a:buSzPct val="100000"/>
              <a:buFont typeface="Lucida Grande" panose="020B0600040502020204" charset="0"/>
              <a:buChar char="»"/>
              <a:defRPr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231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6pPr>
            <a:lvl7pPr marL="26803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7pPr>
            <a:lvl8pPr marL="3137535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8pPr>
            <a:lvl9pPr marL="3594100" indent="-150495" algn="l" defTabSz="807720" rtl="0" eaLnBrk="1" fontAlgn="base" hangingPunct="1">
              <a:lnSpc>
                <a:spcPct val="90000"/>
              </a:lnSpc>
              <a:spcBef>
                <a:spcPct val="10000"/>
              </a:spcBef>
              <a:spcAft>
                <a:spcPct val="0"/>
              </a:spcAft>
              <a:buSzPct val="100000"/>
              <a:buChar char="–"/>
              <a:defRPr sz="1300">
                <a:solidFill>
                  <a:schemeClr val="tx1"/>
                </a:solidFill>
                <a:latin typeface="Helvetica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Successfully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preproduce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wave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function,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phase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shift</a:t>
            </a:r>
          </a:p>
          <a:p>
            <a:pPr>
              <a:spcBef>
                <a:spcPts val="600"/>
              </a:spcBef>
              <a:buFont typeface="Courier New" panose="02070309020205020404" charset="0"/>
              <a:buChar char="o"/>
            </a:pPr>
            <a:r>
              <a:rPr lang="en-US" altLang="zh-CN" sz="1600" kern="0" dirty="0">
                <a:solidFill>
                  <a:schemeClr val="tx1"/>
                </a:solidFill>
              </a:rPr>
              <a:t>Different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from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resonance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prediction,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i="1" kern="0" dirty="0">
                <a:solidFill>
                  <a:schemeClr val="tx1"/>
                </a:solidFill>
              </a:rPr>
              <a:t>E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is</a:t>
            </a:r>
            <a:r>
              <a:rPr lang="zh-CN" altLang="en-US" sz="1600" kern="0" dirty="0">
                <a:solidFill>
                  <a:schemeClr val="tx1"/>
                </a:solidFill>
              </a:rPr>
              <a:t> </a:t>
            </a:r>
            <a:r>
              <a:rPr lang="en-US" altLang="zh-CN" sz="1600" kern="0" dirty="0">
                <a:solidFill>
                  <a:schemeClr val="tx1"/>
                </a:solidFill>
              </a:rPr>
              <a:t>pre-known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086D5B6-B051-0746-9555-2D2103C9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Emulator for reaction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23614-5ABE-FAE6-5244-6C3D618AF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3369E0D-9A81-BF2C-8F28-18E2F44A49C5}"/>
              </a:ext>
            </a:extLst>
          </p:cNvPr>
          <p:cNvSpPr/>
          <p:nvPr/>
        </p:nvSpPr>
        <p:spPr>
          <a:xfrm>
            <a:off x="571935" y="881417"/>
            <a:ext cx="3751884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EC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for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for scattering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07C30A-D586-A6B8-9A62-3F4EE86474C2}"/>
              </a:ext>
            </a:extLst>
          </p:cNvPr>
          <p:cNvSpPr txBox="1"/>
          <p:nvPr/>
        </p:nvSpPr>
        <p:spPr bwMode="auto">
          <a:xfrm flipV="1">
            <a:off x="365760" y="1166268"/>
            <a:ext cx="477520" cy="4186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lang="en-CN" sz="1600" kern="0" dirty="0">
              <a:solidFill>
                <a:schemeClr val="tx1"/>
              </a:solidFill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E8DBEF8D-3184-8D0A-FCE8-45E6AEB22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850" y="5630083"/>
            <a:ext cx="34323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Furnstahl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809, 135719 (2020)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604CEE-31F1-6D87-6FC0-94384F51FA89}"/>
              </a:ext>
            </a:extLst>
          </p:cNvPr>
          <p:cNvSpPr txBox="1"/>
          <p:nvPr/>
        </p:nvSpPr>
        <p:spPr bwMode="auto">
          <a:xfrm>
            <a:off x="275421" y="1123720"/>
            <a:ext cx="795509" cy="5815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lang="en-CN" sz="1600" kern="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28D184-528C-D813-4067-466756BE5F7F}"/>
              </a:ext>
            </a:extLst>
          </p:cNvPr>
          <p:cNvSpPr/>
          <p:nvPr/>
        </p:nvSpPr>
        <p:spPr>
          <a:xfrm>
            <a:off x="4886237" y="881485"/>
            <a:ext cx="3751884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Greedy emulators for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2b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scattering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973360E9-2A6B-F38D-B3D4-E045952B0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0145" y="5649910"/>
            <a:ext cx="383885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J. M. Maldonado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Phys.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Rev.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112, 024002 (2025)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416737-6B63-EBF2-8CC0-F8C98458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23" y="1347216"/>
            <a:ext cx="3931204" cy="26208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B3A656-60DB-8417-10A4-916E5D5239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27" t="7537" r="51108" b="47912"/>
          <a:stretch>
            <a:fillRect/>
          </a:stretch>
        </p:blipFill>
        <p:spPr>
          <a:xfrm>
            <a:off x="5020144" y="1186217"/>
            <a:ext cx="3153557" cy="4430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5294C9-352C-813D-715F-58CE8B36974F}"/>
              </a:ext>
            </a:extLst>
          </p:cNvPr>
          <p:cNvSpPr txBox="1"/>
          <p:nvPr/>
        </p:nvSpPr>
        <p:spPr bwMode="auto">
          <a:xfrm>
            <a:off x="914561" y="1569588"/>
            <a:ext cx="299659" cy="34229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vert="horz" wrap="none" lIns="0" tIns="0" rIns="0" bIns="0" numCol="1" rtlCol="0" anchor="t" anchorCtr="0" compatLnSpc="1">
            <a:noAutofit/>
          </a:bodyPr>
          <a:lstStyle/>
          <a:p>
            <a:pPr algn="l">
              <a:spcBef>
                <a:spcPts val="600"/>
              </a:spcBef>
              <a:buFont typeface="Courier New" panose="02070309020205020404" charset="0"/>
              <a:buChar char="o"/>
            </a:pPr>
            <a:endParaRPr lang="en-CN" sz="1600" kern="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5C1870-1150-5792-3FF1-265B75732FEC}"/>
              </a:ext>
            </a:extLst>
          </p:cNvPr>
          <p:cNvSpPr txBox="1"/>
          <p:nvPr/>
        </p:nvSpPr>
        <p:spPr>
          <a:xfrm>
            <a:off x="1323902" y="2531197"/>
            <a:ext cx="14105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E9AEF4-F324-A9FB-D4D0-0AD670450F74}"/>
              </a:ext>
            </a:extLst>
          </p:cNvPr>
          <p:cNvSpPr txBox="1"/>
          <p:nvPr/>
        </p:nvSpPr>
        <p:spPr>
          <a:xfrm>
            <a:off x="6596922" y="1445133"/>
            <a:ext cx="1410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shift</a:t>
            </a:r>
            <a:endParaRPr lang="en-CN" sz="16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1FA4468A-F3A7-1F7F-3D08-3B5D0E081DF4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1DFDD1FB-F55E-5EA7-5A2A-5C01E534C3A7}"/>
              </a:ext>
            </a:extLst>
          </p:cNvPr>
          <p:cNvSpPr txBox="1"/>
          <p:nvPr/>
        </p:nvSpPr>
        <p:spPr>
          <a:xfrm>
            <a:off x="4687659" y="6198338"/>
            <a:ext cx="204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quantum systems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372754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00FD4-37F4-FFCA-C42D-21A63EC30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D5003A6-C07E-BAA7-8B82-09D654D2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196" y="4208467"/>
            <a:ext cx="3581400" cy="3302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8785FF9A-7E7A-0955-C1AA-4921CAD34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Challenges in resonance predictions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EAF643-B1D3-AE11-E9A0-6C111EE6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8</a:t>
            </a:fld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8A1179-7A0F-3A34-C4D5-D8BAB06CA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756462"/>
            <a:ext cx="7772400" cy="2497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4AE33-DD33-4D22-E6FF-2FBC2F3102A6}"/>
                  </a:ext>
                </a:extLst>
              </p:cNvPr>
              <p:cNvSpPr txBox="1"/>
              <p:nvPr/>
            </p:nvSpPr>
            <p:spPr bwMode="auto">
              <a:xfrm>
                <a:off x="2925166" y="1322724"/>
                <a:ext cx="4572000" cy="44467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altLang="zh-CN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charset="0"/>
                            </a:rPr>
                            <m:t>Ψ</m:t>
                          </m:r>
                        </m:e>
                        <m:sub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func>
                        <m:funcPr>
                          <m:ctrlPr>
                            <a:rPr lang="mr-IN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groupChr>
                            <m:groupChrPr>
                              <m:chr m:val="→"/>
                              <m:pos m:val="top"/>
                              <m:ctrlPr>
                                <a:rPr lang="is-I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groupChr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𝑟</m:t>
                              </m:r>
                              <m:r>
                                <a:rPr lang="is-I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→∞</m:t>
                              </m:r>
                            </m:e>
                          </m:groupChr>
                        </m:fName>
                        <m:e>
                          <m:sSup>
                            <m:sSup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</m:sup>
                          </m:sSup>
                        </m:e>
                      </m:func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e>
                      </m:d>
                      <m:sSup>
                        <m:sSupPr>
                          <m:ctrlPr>
                            <a:rPr lang="en-US" altLang="zh-CN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𝐻</m:t>
                          </m:r>
                        </m:e>
                        <m:sup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</m:sup>
                      </m:sSup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34AE33-DD33-4D22-E6FF-2FBC2F310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5166" y="1322724"/>
                <a:ext cx="4572000" cy="4446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2588BB1-28DA-783B-AA02-0B879A2462A9}"/>
              </a:ext>
            </a:extLst>
          </p:cNvPr>
          <p:cNvSpPr txBox="1"/>
          <p:nvPr/>
        </p:nvSpPr>
        <p:spPr bwMode="auto">
          <a:xfrm>
            <a:off x="6903720" y="1322724"/>
            <a:ext cx="155448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Gamow</a:t>
            </a:r>
            <a:r>
              <a:rPr lang="zh-CN" altLang="en-US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lang="en-US" altLang="zh-CN" sz="18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E46812-7CC4-300A-1295-08FB7835851A}"/>
              </a:ext>
            </a:extLst>
          </p:cNvPr>
          <p:cNvCxnSpPr>
            <a:cxnSpLocks/>
          </p:cNvCxnSpPr>
          <p:nvPr/>
        </p:nvCxnSpPr>
        <p:spPr>
          <a:xfrm>
            <a:off x="1400224" y="1117116"/>
            <a:ext cx="2469397" cy="0"/>
          </a:xfrm>
          <a:prstGeom prst="line">
            <a:avLst/>
          </a:prstGeom>
          <a:ln w="25400"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09C6A46-371E-2BCA-B605-0B4FAE58A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53928" r="55939" b="12581"/>
          <a:stretch>
            <a:fillRect/>
          </a:stretch>
        </p:blipFill>
        <p:spPr>
          <a:xfrm>
            <a:off x="1069624" y="834957"/>
            <a:ext cx="489484" cy="487767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60CEC3-14A5-877B-19B0-E5376C1DEF5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531" y="1035481"/>
            <a:ext cx="163270" cy="1632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8D9B13-2EC5-04EF-CCD2-FDDB13CF6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548" y="3644607"/>
            <a:ext cx="3016852" cy="2262639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69EA10-2CD3-16BC-E104-F236DF5A5F7D}"/>
              </a:ext>
            </a:extLst>
          </p:cNvPr>
          <p:cNvSpPr/>
          <p:nvPr/>
        </p:nvSpPr>
        <p:spPr>
          <a:xfrm>
            <a:off x="5857574" y="3305485"/>
            <a:ext cx="2590800" cy="304800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Complex energy plane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BAED4B7-1B02-F370-3E5D-9C9944FE1D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59" y="3662755"/>
            <a:ext cx="3139134" cy="23543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871F07D-ED20-4870-0833-1E9FEC1EE2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5896" y="3652595"/>
            <a:ext cx="1333500" cy="4699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744E2F1-F7AA-2EC1-A573-EE98421F3B82}"/>
              </a:ext>
            </a:extLst>
          </p:cNvPr>
          <p:cNvSpPr/>
          <p:nvPr/>
        </p:nvSpPr>
        <p:spPr>
          <a:xfrm>
            <a:off x="426720" y="3305485"/>
            <a:ext cx="69178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Schrödinger equation </a:t>
            </a:r>
          </a:p>
          <a:p>
            <a:pPr lvl="1">
              <a:spcBef>
                <a:spcPts val="1200"/>
              </a:spcBef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, where </a:t>
            </a:r>
          </a:p>
          <a:p>
            <a:pPr lvl="1">
              <a:spcBef>
                <a:spcPts val="1200"/>
              </a:spcBef>
              <a:buFont typeface="Courier New" charset="0"/>
              <a:buChar char="o"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1200"/>
              </a:spcBef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spcBef>
                <a:spcPts val="1200"/>
              </a:spcBef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DC4FC90-4104-75D9-BE41-EFECC9D27E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0140" y="3757447"/>
            <a:ext cx="1028700" cy="228600"/>
          </a:xfrm>
          <a:prstGeom prst="rect">
            <a:avLst/>
          </a:prstGeom>
        </p:spPr>
      </p:pic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32DCB56-BD6D-3E47-763D-EEB612489797}"/>
              </a:ext>
            </a:extLst>
          </p:cNvPr>
          <p:cNvSpPr/>
          <p:nvPr/>
        </p:nvSpPr>
        <p:spPr>
          <a:xfrm>
            <a:off x="908040" y="4653692"/>
            <a:ext cx="1164600" cy="324385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69ED5B-36ED-CAA3-14AA-6918ED19261D}"/>
              </a:ext>
            </a:extLst>
          </p:cNvPr>
          <p:cNvSpPr/>
          <p:nvPr/>
        </p:nvSpPr>
        <p:spPr>
          <a:xfrm>
            <a:off x="518680" y="4731750"/>
            <a:ext cx="6353646" cy="1462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5000"/>
              </a:lnSpc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</a:pPr>
            <a:endParaRPr lang="en-US" altLang="zh-CN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impacted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and asymptote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computational expenses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1EE95F7-2D1E-42FF-DA7A-03645016A2B5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428A77B1-AB81-44CA-231B-63C8A1D83DA2}"/>
              </a:ext>
            </a:extLst>
          </p:cNvPr>
          <p:cNvSpPr txBox="1"/>
          <p:nvPr/>
        </p:nvSpPr>
        <p:spPr>
          <a:xfrm>
            <a:off x="4687659" y="6198338"/>
            <a:ext cx="204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quantum systems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399402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3286C-8864-139E-FC5A-FC317EC74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3ACC9AE-D389-8D99-6BD4-687AC3ECE93F}"/>
              </a:ext>
            </a:extLst>
          </p:cNvPr>
          <p:cNvSpPr/>
          <p:nvPr/>
        </p:nvSpPr>
        <p:spPr>
          <a:xfrm>
            <a:off x="518680" y="4731750"/>
            <a:ext cx="6353646" cy="1462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5000"/>
              </a:lnSpc>
            </a:pPr>
            <a:endParaRPr lang="en-US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</a:pPr>
            <a:endParaRPr lang="en-US" altLang="zh-CN" sz="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width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Short-range structure vs long-range observables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wave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observables</a:t>
            </a:r>
          </a:p>
          <a:p>
            <a:pPr marL="1257300" lvl="2" indent="-342900">
              <a:lnSpc>
                <a:spcPct val="125000"/>
              </a:lnSpc>
              <a:buFont typeface="+mj-lt"/>
              <a:buAutoNum type="alphaLcParenR"/>
            </a:pP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0E2E52-8111-E837-6F49-2CA60589E291}"/>
              </a:ext>
            </a:extLst>
          </p:cNvPr>
          <p:cNvGrpSpPr/>
          <p:nvPr/>
        </p:nvGrpSpPr>
        <p:grpSpPr>
          <a:xfrm>
            <a:off x="182880" y="1016321"/>
            <a:ext cx="5577840" cy="3807241"/>
            <a:chOff x="-228291" y="2290851"/>
            <a:chExt cx="6530200" cy="4457288"/>
          </a:xfrm>
        </p:grpSpPr>
        <p:grpSp>
          <p:nvGrpSpPr>
            <p:cNvPr id="6" name="组合 49">
              <a:extLst>
                <a:ext uri="{FF2B5EF4-FFF2-40B4-BE49-F238E27FC236}">
                  <a16:creationId xmlns:a16="http://schemas.microsoft.com/office/drawing/2014/main" id="{F7126038-50DE-DE25-CD12-AAEC079B98A5}"/>
                </a:ext>
              </a:extLst>
            </p:cNvPr>
            <p:cNvGrpSpPr/>
            <p:nvPr/>
          </p:nvGrpSpPr>
          <p:grpSpPr>
            <a:xfrm>
              <a:off x="-228291" y="2308186"/>
              <a:ext cx="6530200" cy="4439953"/>
              <a:chOff x="-51853" y="2294253"/>
              <a:chExt cx="5258009" cy="3597406"/>
            </a:xfrm>
          </p:grpSpPr>
          <p:grpSp>
            <p:nvGrpSpPr>
              <p:cNvPr id="10" name="组合 46">
                <a:extLst>
                  <a:ext uri="{FF2B5EF4-FFF2-40B4-BE49-F238E27FC236}">
                    <a16:creationId xmlns:a16="http://schemas.microsoft.com/office/drawing/2014/main" id="{2F4799F1-367A-E387-5FC4-CF0A1CC901F5}"/>
                  </a:ext>
                </a:extLst>
              </p:cNvPr>
              <p:cNvGrpSpPr/>
              <p:nvPr/>
            </p:nvGrpSpPr>
            <p:grpSpPr>
              <a:xfrm>
                <a:off x="360294" y="2294253"/>
                <a:ext cx="4209636" cy="3066073"/>
                <a:chOff x="228328" y="2182050"/>
                <a:chExt cx="4209636" cy="3066073"/>
              </a:xfrm>
            </p:grpSpPr>
            <p:pic>
              <p:nvPicPr>
                <p:cNvPr id="18" name="图片 13">
                  <a:extLst>
                    <a:ext uri="{FF2B5EF4-FFF2-40B4-BE49-F238E27FC236}">
                      <a16:creationId xmlns:a16="http://schemas.microsoft.com/office/drawing/2014/main" id="{31E0F9EE-468B-3324-836B-2C853F41E8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28328" y="2182050"/>
                  <a:ext cx="4209636" cy="3066073"/>
                </a:xfrm>
                <a:prstGeom prst="rect">
                  <a:avLst/>
                </a:prstGeom>
                <a:noFill/>
                <a:ln w="12700">
                  <a:noFill/>
                  <a:prstDash val="dash"/>
                </a:ln>
              </p:spPr>
            </p:pic>
            <p:sp>
              <p:nvSpPr>
                <p:cNvPr id="20" name="矩形 41">
                  <a:extLst>
                    <a:ext uri="{FF2B5EF4-FFF2-40B4-BE49-F238E27FC236}">
                      <a16:creationId xmlns:a16="http://schemas.microsoft.com/office/drawing/2014/main" id="{56AB9820-30B4-FD54-485B-6814A84B5F42}"/>
                    </a:ext>
                  </a:extLst>
                </p:cNvPr>
                <p:cNvSpPr/>
                <p:nvPr/>
              </p:nvSpPr>
              <p:spPr>
                <a:xfrm>
                  <a:off x="1008988" y="3492341"/>
                  <a:ext cx="2155507" cy="1055420"/>
                </a:xfrm>
                <a:prstGeom prst="rect">
                  <a:avLst/>
                </a:prstGeom>
                <a:solidFill>
                  <a:schemeClr val="accent6">
                    <a:lumMod val="75000"/>
                    <a:alpha val="0"/>
                  </a:schemeClr>
                </a:solidFill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ffectLst>
                  <a:reflection blurRad="6350" stA="50000" endA="300" endPos="55000" dir="5400000" sy="-100000" algn="bl" rotWithShape="0"/>
                </a:effectLst>
                <a:scene3d>
                  <a:camera prst="isometricLeftDown">
                    <a:rot lat="2100000" lon="114000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CN" dirty="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  <a:reflection blurRad="6350" stA="55000" endA="300" endPos="45500" dir="5400000" sy="-100000" algn="bl" rotWithShape="0"/>
                      </a:effectLs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Threshold</a:t>
                  </a:r>
                  <a:endParaRPr kumimoji="1" lang="zh-CN" alt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2" name="矩形 44">
                  <a:extLst>
                    <a:ext uri="{FF2B5EF4-FFF2-40B4-BE49-F238E27FC236}">
                      <a16:creationId xmlns:a16="http://schemas.microsoft.com/office/drawing/2014/main" id="{E8B56699-FEC0-D875-4424-DC1DE539290B}"/>
                    </a:ext>
                  </a:extLst>
                </p:cNvPr>
                <p:cNvSpPr/>
                <p:nvPr/>
              </p:nvSpPr>
              <p:spPr>
                <a:xfrm>
                  <a:off x="3357290" y="4492487"/>
                  <a:ext cx="248059" cy="163996"/>
                </a:xfrm>
                <a:prstGeom prst="rect">
                  <a:avLst/>
                </a:prstGeom>
                <a:solidFill>
                  <a:schemeClr val="accent2">
                    <a:alpha val="40000"/>
                  </a:schemeClr>
                </a:solidFill>
                <a:ln>
                  <a:noFill/>
                </a:ln>
                <a:effectLst>
                  <a:softEdge rad="12700"/>
                </a:effectLst>
                <a:scene3d>
                  <a:camera prst="isometricLeftDown">
                    <a:rot lat="2100000" lon="0" rev="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" name="矩形 45">
                <a:extLst>
                  <a:ext uri="{FF2B5EF4-FFF2-40B4-BE49-F238E27FC236}">
                    <a16:creationId xmlns:a16="http://schemas.microsoft.com/office/drawing/2014/main" id="{D97F1185-0D3B-7122-32E6-37F1D4871035}"/>
                  </a:ext>
                </a:extLst>
              </p:cNvPr>
              <p:cNvSpPr/>
              <p:nvPr/>
            </p:nvSpPr>
            <p:spPr>
              <a:xfrm>
                <a:off x="-51853" y="3601046"/>
                <a:ext cx="5258009" cy="2290613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RightUp">
                  <a:rot lat="2100000" lon="1812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zh-CN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Resonant</a:t>
                </a:r>
                <a:r>
                  <a:rPr kumimoji="1" lang="en-US" altLang="zh-CN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kumimoji="1" lang="en-US" altLang="zh-CN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  <a:reflection blurRad="6350" stA="55000" endA="300" endPos="45500" dir="5400000" sy="-100000" algn="bl" rotWithShape="0"/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</a:t>
                </a:r>
                <a:endParaRPr kumimoji="1" lang="zh-CN" altLang="en-US" dirty="0">
                  <a:solidFill>
                    <a:schemeClr val="accent6">
                      <a:lumMod val="60000"/>
                      <a:lumOff val="40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  <a:reflection blurRad="6350" stA="55000" endA="300" endPos="45500" dir="5400000" sy="-10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22">
                  <a:extLst>
                    <a:ext uri="{FF2B5EF4-FFF2-40B4-BE49-F238E27FC236}">
                      <a16:creationId xmlns:a16="http://schemas.microsoft.com/office/drawing/2014/main" id="{FDA95BE0-F674-46D4-4F23-5A1F55C50A07}"/>
                    </a:ext>
                  </a:extLst>
                </p:cNvPr>
                <p:cNvSpPr txBox="1"/>
                <p:nvPr/>
              </p:nvSpPr>
              <p:spPr>
                <a:xfrm>
                  <a:off x="1507927" y="2982187"/>
                  <a:ext cx="3064073" cy="732854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  <a:alpha val="25000"/>
                  </a:schemeClr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1" lang="zh-CN" altLang="en-US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r>
                          <a:rPr kumimoji="1" lang="en-US" altLang="zh-CN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kumimoji="1" lang="zh-CN" alt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  <m:r>
                          <a:rPr kumimoji="1" lang="en-US" altLang="zh-CN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solidFill>
                              <a:schemeClr val="bg2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̂"/>
                            <m:ctrlPr>
                              <a:rPr kumimoji="1" lang="zh-CN" altLang="en-US" i="1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b="0" i="1" smtClean="0">
                                <a:solidFill>
                                  <a:schemeClr val="bg2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oMath>
                    </m:oMathPara>
                  </a14:m>
                  <a:endParaRPr kumimoji="1" lang="en-US" altLang="zh-CN" b="0" i="1" dirty="0">
                    <a:solidFill>
                      <a:schemeClr val="bg2">
                        <a:lumMod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kumimoji="1" lang="en-US" altLang="zh-CN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r>
                    <a:rPr kumimoji="1" lang="en-US" altLang="zh-CN" dirty="0">
                      <a:solidFill>
                        <a:schemeClr val="bg2">
                          <a:lumMod val="2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– Strength of Potential</a:t>
                  </a:r>
                </a:p>
              </p:txBody>
            </p:sp>
          </mc:Choice>
          <mc:Fallback xmlns="">
            <p:sp>
              <p:nvSpPr>
                <p:cNvPr id="7" name="文本框 22">
                  <a:extLst>
                    <a:ext uri="{FF2B5EF4-FFF2-40B4-BE49-F238E27FC236}">
                      <a16:creationId xmlns:a16="http://schemas.microsoft.com/office/drawing/2014/main" id="{FDA95BE0-F674-46D4-4F23-5A1F55C50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927" y="2982187"/>
                  <a:ext cx="3064073" cy="732854"/>
                </a:xfrm>
                <a:prstGeom prst="rect">
                  <a:avLst/>
                </a:prstGeom>
                <a:blipFill>
                  <a:blip r:embed="rId4"/>
                  <a:stretch>
                    <a:fillRect t="-10000" b="-12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本框 75">
              <a:extLst>
                <a:ext uri="{FF2B5EF4-FFF2-40B4-BE49-F238E27FC236}">
                  <a16:creationId xmlns:a16="http://schemas.microsoft.com/office/drawing/2014/main" id="{88A4E1F2-6D12-0CE5-645D-E1151ABBA342}"/>
                </a:ext>
              </a:extLst>
            </p:cNvPr>
            <p:cNvSpPr txBox="1"/>
            <p:nvPr/>
          </p:nvSpPr>
          <p:spPr>
            <a:xfrm>
              <a:off x="267108" y="2290851"/>
              <a:ext cx="4584264" cy="4820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Single-particle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标题 3">
            <a:extLst>
              <a:ext uri="{FF2B5EF4-FFF2-40B4-BE49-F238E27FC236}">
                <a16:creationId xmlns:a16="http://schemas.microsoft.com/office/drawing/2014/main" id="{A59FE2C7-667A-CB1A-96C4-1FBEA576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Challenges in resonance predictions</a:t>
            </a:r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0315D-432D-AFE9-5605-FB48475E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D684E99-A683-AFE3-1DB9-DDB511882EA3}"/>
              </a:ext>
            </a:extLst>
          </p:cNvPr>
          <p:cNvSpPr/>
          <p:nvPr/>
        </p:nvSpPr>
        <p:spPr>
          <a:xfrm>
            <a:off x="908040" y="4653692"/>
            <a:ext cx="3572672" cy="324385"/>
          </a:xfrm>
          <a:prstGeom prst="roundRect">
            <a:avLst>
              <a:gd name="adj" fmla="val 15686"/>
            </a:avLst>
          </a:prstGeom>
          <a:solidFill>
            <a:schemeClr val="accent1">
              <a:lumMod val="75000"/>
              <a:alpha val="10000"/>
            </a:schemeClr>
          </a:solidFill>
          <a:ln>
            <a:solidFill>
              <a:schemeClr val="tx1">
                <a:alpha val="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889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Challenges to overcome for emulators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A447A5-3CCA-6829-417E-FD6453C371D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658" y="3815372"/>
            <a:ext cx="99304" cy="993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4686283-2408-3847-F078-AE4F4DA300B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0117" r="50735" b="28575"/>
          <a:stretch>
            <a:fillRect/>
          </a:stretch>
        </p:blipFill>
        <p:spPr>
          <a:xfrm>
            <a:off x="4941469" y="1502508"/>
            <a:ext cx="3830391" cy="2991960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655C0AF0-4D02-02E7-0309-0774A01E7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4650" y="4451064"/>
            <a:ext cx="29570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F. C. Barker, Proc. Phys. Soc. 84, 681 (1964)</a:t>
            </a:r>
          </a:p>
        </p:txBody>
      </p:sp>
      <p:sp>
        <p:nvSpPr>
          <p:cNvPr id="30" name="文本框 75">
            <a:extLst>
              <a:ext uri="{FF2B5EF4-FFF2-40B4-BE49-F238E27FC236}">
                <a16:creationId xmlns:a16="http://schemas.microsoft.com/office/drawing/2014/main" id="{C7869043-84AE-E4EB-EB40-26B79EDCCA5A}"/>
              </a:ext>
            </a:extLst>
          </p:cNvPr>
          <p:cNvSpPr txBox="1"/>
          <p:nvPr/>
        </p:nvSpPr>
        <p:spPr>
          <a:xfrm>
            <a:off x="6127452" y="1011713"/>
            <a:ext cx="1380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Wigner cusp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1EA120-9DA3-8E71-4F74-F93C108538CA}"/>
              </a:ext>
            </a:extLst>
          </p:cNvPr>
          <p:cNvSpPr/>
          <p:nvPr/>
        </p:nvSpPr>
        <p:spPr>
          <a:xfrm>
            <a:off x="6127452" y="1580304"/>
            <a:ext cx="2321814" cy="67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25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Enhancement factors</a:t>
            </a: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5058DEFC-EEFE-FDD1-CE19-23EBC1C09EFA}"/>
              </a:ext>
            </a:extLst>
          </p:cNvPr>
          <p:cNvSpPr txBox="1"/>
          <p:nvPr/>
        </p:nvSpPr>
        <p:spPr>
          <a:xfrm>
            <a:off x="2438400" y="6198338"/>
            <a:ext cx="2042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algn="r"/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Emulators</a:t>
            </a:r>
          </a:p>
          <a:p>
            <a:pPr algn="r"/>
            <a:endParaRPr lang="en-US" altLang="zh-CN" sz="10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089B1FFC-F69A-9553-5E53-DF9B941E8B09}"/>
              </a:ext>
            </a:extLst>
          </p:cNvPr>
          <p:cNvSpPr txBox="1"/>
          <p:nvPr/>
        </p:nvSpPr>
        <p:spPr>
          <a:xfrm>
            <a:off x="4687659" y="6198338"/>
            <a:ext cx="2042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quantum systems</a:t>
            </a:r>
          </a:p>
          <a:p>
            <a:r>
              <a:rPr lang="en-US" altLang="zh-CN" sz="1000" dirty="0">
                <a:solidFill>
                  <a:srgbClr val="014E8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Developments and challenges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BEA7E6-F37D-91F6-8A5A-FC3CD7656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53928" r="55939" b="12581"/>
          <a:stretch>
            <a:fillRect/>
          </a:stretch>
        </p:blipFill>
        <p:spPr>
          <a:xfrm>
            <a:off x="3777932" y="2953634"/>
            <a:ext cx="294394" cy="293361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385EAC-65CE-C530-B1F6-E1A20DEAAD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06" y="3020534"/>
            <a:ext cx="99304" cy="99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477884-936B-47D1-D3CE-682F212AD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2" t="53928" r="55939" b="12581"/>
          <a:stretch>
            <a:fillRect/>
          </a:stretch>
        </p:blipFill>
        <p:spPr>
          <a:xfrm>
            <a:off x="3279186" y="3463766"/>
            <a:ext cx="294394" cy="2933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887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1200" dirty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spDef>
    <a:txDef>
      <a:spPr bwMode="auto">
        <a:noFill/>
        <a:ln w="9525">
          <a:noFill/>
          <a:miter lim="800000"/>
        </a:ln>
      </a:spPr>
      <a:bodyPr vert="horz" wrap="square" lIns="0" tIns="0" rIns="0" bIns="0" numCol="1" anchor="t" anchorCtr="0" compatLnSpc="1">
        <a:noAutofit/>
      </a:bodyPr>
      <a:lstStyle>
        <a:defPPr algn="l">
          <a:spcBef>
            <a:spcPts val="600"/>
          </a:spcBef>
          <a:buFont typeface="Courier New" panose="02070309020205020404" charset="0"/>
          <a:buChar char="o"/>
          <a:defRPr sz="1600" kern="0" dirty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30048</TotalTime>
  <Words>2080</Words>
  <Application>Microsoft Macintosh PowerPoint</Application>
  <PresentationFormat>On-screen Show (4:3)</PresentationFormat>
  <Paragraphs>588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Times New Roman</vt:lpstr>
      <vt:lpstr>SimSun</vt:lpstr>
      <vt:lpstr>Wingdings</vt:lpstr>
      <vt:lpstr>MS PGothic</vt:lpstr>
      <vt:lpstr>Courier New</vt:lpstr>
      <vt:lpstr>Gabriola</vt:lpstr>
      <vt:lpstr>Arial</vt:lpstr>
      <vt:lpstr>Cambria Math</vt:lpstr>
      <vt:lpstr>Calibri</vt:lpstr>
      <vt:lpstr>Office 主题</vt:lpstr>
      <vt:lpstr>Emulators for Open Quantum Systems</vt:lpstr>
      <vt:lpstr>Outline</vt:lpstr>
      <vt:lpstr>Rich phenomena towards the dripline</vt:lpstr>
      <vt:lpstr>Demand of machine learning</vt:lpstr>
      <vt:lpstr>Emulator for bound system</vt:lpstr>
      <vt:lpstr>Emulator for bound many-body system</vt:lpstr>
      <vt:lpstr>Emulator for reaction</vt:lpstr>
      <vt:lpstr>Challenges in resonance predictions</vt:lpstr>
      <vt:lpstr>Challenges in resonance predictions</vt:lpstr>
      <vt:lpstr>Complex-augmented eigenvector continuation</vt:lpstr>
      <vt:lpstr>Emulator for response function</vt:lpstr>
      <vt:lpstr>Emulator for response function</vt:lpstr>
      <vt:lpstr>Reduce basis method (RBM)</vt:lpstr>
      <vt:lpstr>RBM for resonances</vt:lpstr>
      <vt:lpstr>RBM for resonances</vt:lpstr>
      <vt:lpstr>Principal-component analysis</vt:lpstr>
      <vt:lpstr>Accuracy &amp; efficiency</vt:lpstr>
      <vt:lpstr>But at what cost?</vt:lpstr>
      <vt:lpstr>Wavefunction correction</vt:lpstr>
      <vt:lpstr>Wavefunction correction</vt:lpstr>
      <vt:lpstr>Emulator for asymptotic observables</vt:lpstr>
      <vt:lpstr>PMM first attempt</vt:lpstr>
      <vt:lpstr>Emulator for asymptotic observables</vt:lpstr>
      <vt:lpstr>Emulator for asymptotic observables</vt:lpstr>
      <vt:lpstr>Emulator for asymptotic observables</vt:lpstr>
      <vt:lpstr>Perspectives</vt:lpstr>
      <vt:lpstr>Thank you for your attention!</vt:lpstr>
      <vt:lpstr>           Questions</vt:lpstr>
      <vt:lpstr>PowerPoint Presentation</vt:lpstr>
      <vt:lpstr>Structure        Asymptotic observables</vt:lpstr>
      <vt:lpstr>GSM emulator extrapolation</vt:lpstr>
      <vt:lpstr>Quantum picture of decay</vt:lpstr>
      <vt:lpstr>Gamow coupled-channel (GCC) method</vt:lpstr>
      <vt:lpstr>Time dependent (TD) approach</vt:lpstr>
      <vt:lpstr>Two-proton (2p) decay</vt:lpstr>
      <vt:lpstr>2p decay in 6Be</vt:lpstr>
      <vt:lpstr>Complex-plane framework</vt:lpstr>
      <vt:lpstr>Asymptotic nucleon-nucleon correlation</vt:lpstr>
      <vt:lpstr>Asymptotic correlations</vt:lpstr>
      <vt:lpstr>Observed 2p emitters</vt:lpstr>
      <vt:lpstr>Correlations of light-mass nuclei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Simin Wang</cp:lastModifiedBy>
  <cp:revision>636</cp:revision>
  <dcterms:created xsi:type="dcterms:W3CDTF">2024-02-24T03:07:10Z</dcterms:created>
  <dcterms:modified xsi:type="dcterms:W3CDTF">2025-12-10T03:08:07Z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F60072CC6CD08CAF450CD8658E9832D3</vt:lpwstr>
  </property>
  <property fmtid="{D5CDD505-2E9C-101B-9397-08002B2CF9AE}" pid="3" name="KSOProductBuildVer">
    <vt:lpwstr>1033-4.1.1.6613</vt:lpwstr>
  </property>
</Properties>
</file>